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26.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10.xml" ContentType="application/vnd.openxmlformats-officedocument.presentationml.notesSlide+xml"/>
  <Override PartName="/ppt/slides/slide33.xml" ContentType="application/vnd.openxmlformats-officedocument.presentationml.slide+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9.jpeg" ContentType="image/jpeg"/>
  <Override PartName="/ppt/media/image38.jpeg" ContentType="image/jpeg"/>
  <Override PartName="/ppt/media/image37.jpeg" ContentType="image/jpeg"/>
  <Override PartName="/ppt/media/image36.jpeg" ContentType="image/jpeg"/>
  <Override PartName="/ppt/media/image35.jpeg" ContentType="image/jpeg"/>
  <Override PartName="/ppt/media/image33.jpeg" ContentType="image/jpeg"/>
  <Override PartName="/ppt/media/image32.jpeg" ContentType="image/jpeg"/>
  <Override PartName="/ppt/media/image29.jpeg" ContentType="image/jpeg"/>
  <Override PartName="/ppt/media/image26.jpeg" ContentType="image/jpeg"/>
  <Override PartName="/ppt/media/image25.jpeg" ContentType="image/jpeg"/>
  <Override PartName="/ppt/media/image22.jpeg" ContentType="image/jpeg"/>
  <Override PartName="/ppt/media/image23.jpeg" ContentType="image/jpeg"/>
  <Override PartName="/ppt/media/image21.jpeg" ContentType="image/jpeg"/>
  <Override PartName="/ppt/media/image24.jpeg" ContentType="image/jpeg"/>
  <Override PartName="/ppt/media/image28.jpeg" ContentType="image/jpeg"/>
  <Override PartName="/ppt/media/image19.jpeg" ContentType="image/jpeg"/>
  <Override PartName="/ppt/media/image18.jpeg" ContentType="image/jpeg"/>
  <Override PartName="/ppt/media/image17.jpeg" ContentType="image/jpeg"/>
  <Override PartName="/ppt/media/image16.jpeg" ContentType="image/jpeg"/>
  <Override PartName="/ppt/media/image31.jpeg" ContentType="image/jpeg"/>
  <Override PartName="/ppt/media/image15.jpeg" ContentType="image/jpeg"/>
  <Override PartName="/ppt/media/image14.jpeg" ContentType="image/jpeg"/>
  <Override PartName="/ppt/media/image13.jpeg" ContentType="image/jpeg"/>
  <Override PartName="/ppt/media/image12.jpeg" ContentType="image/jpeg"/>
  <Override PartName="/ppt/media/image20.jpeg" ContentType="image/jpeg"/>
  <Override PartName="/ppt/media/image11.jpeg" ContentType="image/jpeg"/>
  <Override PartName="/ppt/media/image30.jpeg" ContentType="image/jpeg"/>
  <Override PartName="/ppt/media/image8.jpeg" ContentType="image/jpeg"/>
  <Override PartName="/ppt/media/image7.jpeg" ContentType="image/jpeg"/>
  <Override PartName="/ppt/media/image6.png" ContentType="image/png"/>
  <Override PartName="/ppt/media/image10.jpeg" ContentType="image/jpeg"/>
  <Override PartName="/ppt/media/image34.jpeg" ContentType="image/jpeg"/>
  <Override PartName="/ppt/media/image5.png" ContentType="image/png"/>
  <Override PartName="/ppt/media/image27.jpeg" ContentType="image/jpeg"/>
  <Override PartName="/ppt/media/image4.jpeg" ContentType="image/jpeg"/>
  <Override PartName="/ppt/media/image9.jpeg" ContentType="image/jpeg"/>
  <Override PartName="/ppt/media/image3.png" ContentType="image/png"/>
  <Override PartName="/ppt/media/image2.png" ContentType="image/png"/>
  <Override PartName="/ppt/media/image1.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Rectangle 1"/>
          <p:cNvSpPr/>
          <p:nvPr/>
        </p:nvSpPr>
        <p:spPr>
          <a:xfrm>
            <a:off x="0" y="0"/>
            <a:ext cx="6858000" cy="9144000"/>
          </a:xfrm>
          <a:prstGeom prst="rect">
            <a:avLst/>
          </a:prstGeom>
          <a:solidFill>
            <a:srgbClr val="ffffff"/>
          </a:solidFill>
          <a:ln>
            <a:noFill/>
          </a:ln>
        </p:spPr>
      </p:sp>
      <p:sp>
        <p:nvSpPr>
          <p:cNvPr id="80" name="PlaceHolder 2"/>
          <p:cNvSpPr>
            <a:spLocks noGrp="1"/>
          </p:cNvSpPr>
          <p:nvPr>
            <p:ph type="hdr"/>
          </p:nvPr>
        </p:nvSpPr>
        <p:spPr>
          <a:xfrm>
            <a:off x="-360" y="0"/>
            <a:ext cx="2971800" cy="457200"/>
          </a:xfrm>
          <a:prstGeom prst="rect">
            <a:avLst/>
          </a:prstGeom>
        </p:spPr>
        <p:txBody>
          <a:bodyPr lIns="90000" rIns="90000" tIns="46800" bIns="46800"/>
          <a:p>
            <a:pPr>
              <a:buSzPct val="45000"/>
              <a:buFont typeface="StarSymbol"/>
              <a:buChar char=""/>
            </a:pPr>
            <a:r>
              <a:rPr lang="zh-TW" sz="1200">
                <a:latin typeface="Times New Roman"/>
              </a:rPr>
              <a:t>&lt;header&gt;</a:t>
            </a:r>
            <a:endParaRPr/>
          </a:p>
        </p:txBody>
      </p:sp>
      <p:sp>
        <p:nvSpPr>
          <p:cNvPr id="81" name="PlaceHolder 3"/>
          <p:cNvSpPr>
            <a:spLocks noGrp="1"/>
          </p:cNvSpPr>
          <p:nvPr>
            <p:ph type="dt"/>
          </p:nvPr>
        </p:nvSpPr>
        <p:spPr>
          <a:xfrm>
            <a:off x="3884400" y="0"/>
            <a:ext cx="2971800" cy="457200"/>
          </a:xfrm>
          <a:prstGeom prst="rect">
            <a:avLst/>
          </a:prstGeom>
        </p:spPr>
        <p:txBody>
          <a:bodyPr lIns="90000" rIns="90000" tIns="46800" bIns="46800"/>
          <a:p>
            <a:pPr algn="r">
              <a:buSzPct val="45000"/>
              <a:buFont typeface="StarSymbol"/>
              <a:buChar char=""/>
            </a:pPr>
            <a:r>
              <a:rPr lang="zh-TW" sz="1200">
                <a:latin typeface="Times New Roman"/>
              </a:rPr>
              <a:t>&lt;date/time&gt;</a:t>
            </a:r>
            <a:endParaRPr/>
          </a:p>
        </p:txBody>
      </p:sp>
      <p:sp>
        <p:nvSpPr>
          <p:cNvPr id="82" name="PlaceHolder 4"/>
          <p:cNvSpPr>
            <a:spLocks noGrp="1"/>
          </p:cNvSpPr>
          <p:nvPr>
            <p:ph type="body"/>
          </p:nvPr>
        </p:nvSpPr>
        <p:spPr>
          <a:xfrm>
            <a:off x="685800" y="4343400"/>
            <a:ext cx="5486400" cy="4114800"/>
          </a:xfrm>
          <a:prstGeom prst="rect">
            <a:avLst/>
          </a:prstGeom>
        </p:spPr>
        <p:txBody>
          <a:bodyPr lIns="90000" rIns="90000" tIns="46800" bIns="46800"/>
          <a:p>
            <a:r>
              <a:rPr lang="en-GB" sz="1200">
                <a:latin typeface="Arial"/>
              </a:rPr>
              <a:t>Click to edit the notes format</a:t>
            </a:r>
            <a:endParaRPr/>
          </a:p>
        </p:txBody>
      </p:sp>
      <p:sp>
        <p:nvSpPr>
          <p:cNvPr id="83" name="PlaceHolder 5"/>
          <p:cNvSpPr>
            <a:spLocks noGrp="1"/>
          </p:cNvSpPr>
          <p:nvPr>
            <p:ph type="ftr"/>
          </p:nvPr>
        </p:nvSpPr>
        <p:spPr>
          <a:xfrm>
            <a:off x="-360" y="8685360"/>
            <a:ext cx="2971800" cy="457200"/>
          </a:xfrm>
          <a:prstGeom prst="rect">
            <a:avLst/>
          </a:prstGeom>
        </p:spPr>
        <p:txBody>
          <a:bodyPr lIns="90000" rIns="90000" tIns="46800" bIns="46800" anchor="b"/>
          <a:p>
            <a:pPr>
              <a:buSzPct val="45000"/>
              <a:buFont typeface="StarSymbol"/>
              <a:buChar char=""/>
            </a:pPr>
            <a:r>
              <a:rPr lang="zh-TW" sz="1200">
                <a:latin typeface="Times New Roman"/>
              </a:rPr>
              <a:t>&lt;footer&gt;</a:t>
            </a:r>
            <a:endParaRPr/>
          </a:p>
        </p:txBody>
      </p:sp>
      <p:sp>
        <p:nvSpPr>
          <p:cNvPr id="84" name="PlaceHolder 6"/>
          <p:cNvSpPr>
            <a:spLocks noGrp="1"/>
          </p:cNvSpPr>
          <p:nvPr>
            <p:ph type="sldNum"/>
          </p:nvPr>
        </p:nvSpPr>
        <p:spPr>
          <a:xfrm>
            <a:off x="3884400" y="8685360"/>
            <a:ext cx="2971800" cy="457200"/>
          </a:xfrm>
          <a:prstGeom prst="rect">
            <a:avLst/>
          </a:prstGeom>
        </p:spPr>
        <p:txBody>
          <a:bodyPr lIns="90000" rIns="90000" tIns="46800" bIns="46800" anchor="b"/>
          <a:p>
            <a:pPr algn="r">
              <a:buSzPct val="45000"/>
              <a:buFont typeface="StarSymbol"/>
              <a:buChar char=""/>
            </a:pPr>
            <a:fld id="{4E4EB4AF-4632-4F71-925B-A06AF6D5F99B}" type="slidenum">
              <a:rPr lang="zh-TW" sz="12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TextShape 1"/>
          <p:cNvSpPr txBox="1"/>
          <p:nvPr/>
        </p:nvSpPr>
        <p:spPr>
          <a:xfrm>
            <a:off x="685800" y="4343400"/>
            <a:ext cx="5486400" cy="4114800"/>
          </a:xfrm>
          <a:prstGeom prst="rect">
            <a:avLst/>
          </a:prstGeom>
          <a:noFill/>
          <a:ln>
            <a:noFill/>
          </a:ln>
        </p:spPr>
        <p:txBody>
          <a:bodyPr lIns="90000" rIns="90000" tIns="46800" bIns="46800"/>
          <a:p>
            <a:pPr/>
            <a:r>
              <a:rPr b="1" lang="zh-TW" sz="1200">
                <a:latin typeface="Arial"/>
              </a:rPr>
              <a:t>Asymptotic</a:t>
            </a:r>
            <a:r>
              <a:rPr lang="zh-TW" sz="1200">
                <a:latin typeface="Arial"/>
              </a:rPr>
              <a:t> </a:t>
            </a:r>
            <a:r>
              <a:rPr lang="zh-TW" sz="1200">
                <a:latin typeface="Arial"/>
              </a:rPr>
              <a:t>漸近</a:t>
            </a:r>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TextShape 1"/>
          <p:cNvSpPr txBox="1"/>
          <p:nvPr/>
        </p:nvSpPr>
        <p:spPr>
          <a:xfrm>
            <a:off x="685800" y="4343400"/>
            <a:ext cx="5486400" cy="4114800"/>
          </a:xfrm>
          <a:prstGeom prst="rect">
            <a:avLst/>
          </a:prstGeom>
          <a:noFill/>
          <a:ln>
            <a:noFill/>
          </a:ln>
        </p:spPr>
        <p:txBody>
          <a:bodyPr lIns="90000" rIns="90000" tIns="46800" bIns="46800"/>
          <a:p>
            <a:pPr/>
            <a:r>
              <a:rPr lang="zh-TW" sz="1200">
                <a:latin typeface="Arial"/>
              </a:rPr>
              <a:t>Anomalies </a:t>
            </a:r>
            <a:r>
              <a:rPr lang="zh-TW" sz="1200">
                <a:latin typeface="Arial"/>
              </a:rPr>
              <a:t>反常 </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TextShape 1"/>
          <p:cNvSpPr txBox="1"/>
          <p:nvPr/>
        </p:nvSpPr>
        <p:spPr>
          <a:xfrm>
            <a:off x="685800" y="4343400"/>
            <a:ext cx="5486400" cy="4114800"/>
          </a:xfrm>
          <a:prstGeom prst="rect">
            <a:avLst/>
          </a:prstGeom>
          <a:noFill/>
          <a:ln>
            <a:noFill/>
          </a:ln>
        </p:spPr>
        <p:txBody>
          <a:bodyPr lIns="90000" rIns="90000" tIns="46800" bIns="46800"/>
          <a:p>
            <a:pPr/>
            <a:r>
              <a:rPr lang="zh-TW" sz="1200">
                <a:latin typeface="Arial"/>
              </a:rPr>
              <a:t>Perturb </a:t>
            </a:r>
            <a:r>
              <a:rPr lang="zh-TW" sz="1200">
                <a:latin typeface="Arial"/>
              </a:rPr>
              <a:t>擾亂 </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950920" y="1720440"/>
            <a:ext cx="6110280" cy="1171800"/>
          </a:xfrm>
          <a:prstGeom prst="rect">
            <a:avLst/>
          </a:prstGeom>
        </p:spPr>
        <p:txBody>
          <a:bodyPr anchor="ctr"/>
          <a:p>
            <a:endParaRPr/>
          </a:p>
        </p:txBody>
      </p:sp>
      <p:sp>
        <p:nvSpPr>
          <p:cNvPr id="27" name="PlaceHolder 2"/>
          <p:cNvSpPr>
            <a:spLocks noGrp="1"/>
          </p:cNvSpPr>
          <p:nvPr>
            <p:ph type="body"/>
          </p:nvPr>
        </p:nvSpPr>
        <p:spPr>
          <a:xfrm>
            <a:off x="2814120" y="3166920"/>
            <a:ext cx="6178680" cy="394560"/>
          </a:xfrm>
          <a:prstGeom prst="rect">
            <a:avLst/>
          </a:prstGeom>
        </p:spPr>
        <p:txBody>
          <a:bodyPr lIns="0" rIns="0" tIns="0" bIns="0"/>
          <a:p>
            <a:pPr algn="ctr"/>
            <a:endParaRPr/>
          </a:p>
        </p:txBody>
      </p:sp>
      <p:sp>
        <p:nvSpPr>
          <p:cNvPr id="28" name="PlaceHolder 3"/>
          <p:cNvSpPr>
            <a:spLocks noGrp="1"/>
          </p:cNvSpPr>
          <p:nvPr>
            <p:ph type="body"/>
          </p:nvPr>
        </p:nvSpPr>
        <p:spPr>
          <a:xfrm>
            <a:off x="2814120" y="3599280"/>
            <a:ext cx="6178680" cy="394560"/>
          </a:xfrm>
          <a:prstGeom prst="rect">
            <a:avLst/>
          </a:prstGeom>
        </p:spPr>
        <p:txBody>
          <a:bodyPr lIns="0" rIns="0" tIns="0" bIns="0"/>
          <a:p>
            <a:pPr algn="ctr"/>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950920" y="1720440"/>
            <a:ext cx="6110280" cy="1171800"/>
          </a:xfrm>
          <a:prstGeom prst="rect">
            <a:avLst/>
          </a:prstGeom>
        </p:spPr>
        <p:txBody>
          <a:bodyPr anchor="ctr"/>
          <a:p>
            <a:endParaRPr/>
          </a:p>
        </p:txBody>
      </p:sp>
      <p:sp>
        <p:nvSpPr>
          <p:cNvPr id="30"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31"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32" name="PlaceHolder 4"/>
          <p:cNvSpPr>
            <a:spLocks noGrp="1"/>
          </p:cNvSpPr>
          <p:nvPr>
            <p:ph type="body"/>
          </p:nvPr>
        </p:nvSpPr>
        <p:spPr>
          <a:xfrm>
            <a:off x="5980320" y="3599280"/>
            <a:ext cx="3015000" cy="394560"/>
          </a:xfrm>
          <a:prstGeom prst="rect">
            <a:avLst/>
          </a:prstGeom>
        </p:spPr>
        <p:txBody>
          <a:bodyPr lIns="0" rIns="0" tIns="0" bIns="0"/>
          <a:p>
            <a:pPr algn="ctr"/>
            <a:endParaRPr/>
          </a:p>
        </p:txBody>
      </p:sp>
      <p:sp>
        <p:nvSpPr>
          <p:cNvPr id="33" name="PlaceHolder 5"/>
          <p:cNvSpPr>
            <a:spLocks noGrp="1"/>
          </p:cNvSpPr>
          <p:nvPr>
            <p:ph type="body"/>
          </p:nvPr>
        </p:nvSpPr>
        <p:spPr>
          <a:xfrm>
            <a:off x="2814120" y="3599280"/>
            <a:ext cx="3015000" cy="394560"/>
          </a:xfrm>
          <a:prstGeom prst="rect">
            <a:avLst/>
          </a:prstGeom>
        </p:spPr>
        <p:txBody>
          <a:bodyPr lIns="0" rIns="0" tIns="0" bIns="0"/>
          <a:p>
            <a:pPr algn="ctr"/>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950920" y="1720440"/>
            <a:ext cx="6110280" cy="1171800"/>
          </a:xfrm>
          <a:prstGeom prst="rect">
            <a:avLst/>
          </a:prstGeom>
        </p:spPr>
        <p:txBody>
          <a:bodyPr anchor="ctr"/>
          <a:p>
            <a:endParaRPr/>
          </a:p>
        </p:txBody>
      </p:sp>
      <p:sp>
        <p:nvSpPr>
          <p:cNvPr id="35" name="PlaceHolder 2"/>
          <p:cNvSpPr>
            <a:spLocks noGrp="1"/>
          </p:cNvSpPr>
          <p:nvPr>
            <p:ph type="body"/>
          </p:nvPr>
        </p:nvSpPr>
        <p:spPr>
          <a:xfrm>
            <a:off x="2814120" y="3166920"/>
            <a:ext cx="6178680" cy="827280"/>
          </a:xfrm>
          <a:prstGeom prst="rect">
            <a:avLst/>
          </a:prstGeom>
        </p:spPr>
        <p:txBody>
          <a:bodyPr lIns="0" rIns="0" tIns="0" bIns="0"/>
          <a:p>
            <a:pPr algn="ctr"/>
            <a:endParaRPr/>
          </a:p>
        </p:txBody>
      </p:sp>
      <p:sp>
        <p:nvSpPr>
          <p:cNvPr id="36" name="PlaceHolder 3"/>
          <p:cNvSpPr>
            <a:spLocks noGrp="1"/>
          </p:cNvSpPr>
          <p:nvPr>
            <p:ph type="body"/>
          </p:nvPr>
        </p:nvSpPr>
        <p:spPr>
          <a:xfrm>
            <a:off x="2814120" y="3166920"/>
            <a:ext cx="6178680" cy="827280"/>
          </a:xfrm>
          <a:prstGeom prst="rect">
            <a:avLst/>
          </a:prstGeom>
        </p:spPr>
        <p:txBody>
          <a:bodyPr lIns="0" rIns="0" tIns="0" bIns="0"/>
          <a:p>
            <a:pPr algn="ctr"/>
            <a:endParaRPr/>
          </a:p>
        </p:txBody>
      </p:sp>
      <p:pic>
        <p:nvPicPr>
          <p:cNvPr id="37" name="" descr=""/>
          <p:cNvPicPr/>
          <p:nvPr/>
        </p:nvPicPr>
        <p:blipFill>
          <a:blip r:embed="rId2"/>
          <a:stretch/>
        </p:blipFill>
        <p:spPr>
          <a:xfrm>
            <a:off x="5384880" y="3166920"/>
            <a:ext cx="1036800" cy="827280"/>
          </a:xfrm>
          <a:prstGeom prst="rect">
            <a:avLst/>
          </a:prstGeom>
          <a:ln>
            <a:noFill/>
          </a:ln>
        </p:spPr>
      </p:pic>
      <p:pic>
        <p:nvPicPr>
          <p:cNvPr id="38" name="" descr=""/>
          <p:cNvPicPr/>
          <p:nvPr/>
        </p:nvPicPr>
        <p:blipFill>
          <a:blip r:embed="rId3"/>
          <a:stretch/>
        </p:blipFill>
        <p:spPr>
          <a:xfrm>
            <a:off x="5384880" y="3166920"/>
            <a:ext cx="1036800" cy="82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2950920" y="1720440"/>
            <a:ext cx="6110280" cy="1171800"/>
          </a:xfrm>
          <a:prstGeom prst="rect">
            <a:avLst/>
          </a:prstGeom>
        </p:spPr>
        <p:txBody>
          <a:bodyPr anchor="ctr"/>
          <a:p>
            <a:endParaRPr/>
          </a:p>
        </p:txBody>
      </p:sp>
      <p:sp>
        <p:nvSpPr>
          <p:cNvPr id="46" name="PlaceHolder 2"/>
          <p:cNvSpPr>
            <a:spLocks noGrp="1"/>
          </p:cNvSpPr>
          <p:nvPr>
            <p:ph type="subTitle"/>
          </p:nvPr>
        </p:nvSpPr>
        <p:spPr>
          <a:xfrm>
            <a:off x="2814120" y="3166920"/>
            <a:ext cx="6178680" cy="827280"/>
          </a:xfrm>
          <a:prstGeom prst="rect">
            <a:avLst/>
          </a:prstGeom>
        </p:spPr>
        <p:txBody>
          <a:bodyP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2950920" y="1720440"/>
            <a:ext cx="6110280" cy="1171800"/>
          </a:xfrm>
          <a:prstGeom prst="rect">
            <a:avLst/>
          </a:prstGeom>
        </p:spPr>
        <p:txBody>
          <a:bodyPr anchor="ctr"/>
          <a:p>
            <a:endParaRPr/>
          </a:p>
        </p:txBody>
      </p:sp>
      <p:sp>
        <p:nvSpPr>
          <p:cNvPr id="48" name="PlaceHolder 2"/>
          <p:cNvSpPr>
            <a:spLocks noGrp="1"/>
          </p:cNvSpPr>
          <p:nvPr>
            <p:ph type="body"/>
          </p:nvPr>
        </p:nvSpPr>
        <p:spPr>
          <a:xfrm>
            <a:off x="2814120" y="3166920"/>
            <a:ext cx="6178680" cy="827280"/>
          </a:xfrm>
          <a:prstGeom prst="rect">
            <a:avLst/>
          </a:prstGeom>
        </p:spPr>
        <p:txBody>
          <a:bodyPr lIns="0" rIns="0" tIns="0" bIns="0"/>
          <a:p>
            <a:pPr algn="ctr"/>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950920" y="1720440"/>
            <a:ext cx="6110280" cy="1171800"/>
          </a:xfrm>
          <a:prstGeom prst="rect">
            <a:avLst/>
          </a:prstGeom>
        </p:spPr>
        <p:txBody>
          <a:bodyPr anchor="ctr"/>
          <a:p>
            <a:endParaRPr/>
          </a:p>
        </p:txBody>
      </p:sp>
      <p:sp>
        <p:nvSpPr>
          <p:cNvPr id="50" name="PlaceHolder 2"/>
          <p:cNvSpPr>
            <a:spLocks noGrp="1"/>
          </p:cNvSpPr>
          <p:nvPr>
            <p:ph type="body"/>
          </p:nvPr>
        </p:nvSpPr>
        <p:spPr>
          <a:xfrm>
            <a:off x="2814120" y="3166920"/>
            <a:ext cx="3015000" cy="827280"/>
          </a:xfrm>
          <a:prstGeom prst="rect">
            <a:avLst/>
          </a:prstGeom>
        </p:spPr>
        <p:txBody>
          <a:bodyPr lIns="0" rIns="0" tIns="0" bIns="0"/>
          <a:p>
            <a:pPr algn="ctr"/>
            <a:endParaRPr/>
          </a:p>
        </p:txBody>
      </p:sp>
      <p:sp>
        <p:nvSpPr>
          <p:cNvPr id="51" name="PlaceHolder 3"/>
          <p:cNvSpPr>
            <a:spLocks noGrp="1"/>
          </p:cNvSpPr>
          <p:nvPr>
            <p:ph type="body"/>
          </p:nvPr>
        </p:nvSpPr>
        <p:spPr>
          <a:xfrm>
            <a:off x="5980320" y="3166920"/>
            <a:ext cx="3015000" cy="827280"/>
          </a:xfrm>
          <a:prstGeom prst="rect">
            <a:avLst/>
          </a:prstGeom>
        </p:spPr>
        <p:txBody>
          <a:bodyPr lIns="0" rIns="0" tIns="0" bIns="0"/>
          <a:p>
            <a:pPr algn="ctr"/>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2950920" y="1720440"/>
            <a:ext cx="6110280" cy="1171800"/>
          </a:xfrm>
          <a:prstGeom prst="rect">
            <a:avLst/>
          </a:prstGeom>
        </p:spPr>
        <p:txBody>
          <a:bodyPr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2950920" y="1720440"/>
            <a:ext cx="6110280" cy="5433120"/>
          </a:xfrm>
          <a:prstGeom prst="rect">
            <a:avLst/>
          </a:prstGeom>
        </p:spPr>
        <p:txBody>
          <a:bodyP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950920" y="1720440"/>
            <a:ext cx="6110280" cy="1171800"/>
          </a:xfrm>
          <a:prstGeom prst="rect">
            <a:avLst/>
          </a:prstGeom>
        </p:spPr>
        <p:txBody>
          <a:bodyPr anchor="ctr"/>
          <a:p>
            <a:endParaRPr/>
          </a:p>
        </p:txBody>
      </p:sp>
      <p:sp>
        <p:nvSpPr>
          <p:cNvPr id="55"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56" name="PlaceHolder 3"/>
          <p:cNvSpPr>
            <a:spLocks noGrp="1"/>
          </p:cNvSpPr>
          <p:nvPr>
            <p:ph type="body"/>
          </p:nvPr>
        </p:nvSpPr>
        <p:spPr>
          <a:xfrm>
            <a:off x="2814120" y="3599280"/>
            <a:ext cx="3015000" cy="394560"/>
          </a:xfrm>
          <a:prstGeom prst="rect">
            <a:avLst/>
          </a:prstGeom>
        </p:spPr>
        <p:txBody>
          <a:bodyPr lIns="0" rIns="0" tIns="0" bIns="0"/>
          <a:p>
            <a:pPr algn="ctr"/>
            <a:endParaRPr/>
          </a:p>
        </p:txBody>
      </p:sp>
      <p:sp>
        <p:nvSpPr>
          <p:cNvPr id="57" name="PlaceHolder 4"/>
          <p:cNvSpPr>
            <a:spLocks noGrp="1"/>
          </p:cNvSpPr>
          <p:nvPr>
            <p:ph type="body"/>
          </p:nvPr>
        </p:nvSpPr>
        <p:spPr>
          <a:xfrm>
            <a:off x="5980320" y="3166920"/>
            <a:ext cx="3015000" cy="827280"/>
          </a:xfrm>
          <a:prstGeom prst="rect">
            <a:avLst/>
          </a:prstGeom>
        </p:spPr>
        <p:txBody>
          <a:bodyPr lIns="0" rIns="0" tIns="0" bIns="0"/>
          <a:p>
            <a:pPr algn="ctr"/>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950920" y="1720440"/>
            <a:ext cx="6110280" cy="1171800"/>
          </a:xfrm>
          <a:prstGeom prst="rect">
            <a:avLst/>
          </a:prstGeom>
        </p:spPr>
        <p:txBody>
          <a:bodyPr anchor="ctr"/>
          <a:p>
            <a:endParaRPr/>
          </a:p>
        </p:txBody>
      </p:sp>
      <p:sp>
        <p:nvSpPr>
          <p:cNvPr id="6" name="PlaceHolder 2"/>
          <p:cNvSpPr>
            <a:spLocks noGrp="1"/>
          </p:cNvSpPr>
          <p:nvPr>
            <p:ph type="subTitle"/>
          </p:nvPr>
        </p:nvSpPr>
        <p:spPr>
          <a:xfrm>
            <a:off x="2814120" y="3166920"/>
            <a:ext cx="6178680" cy="827280"/>
          </a:xfrm>
          <a:prstGeom prst="rect">
            <a:avLst/>
          </a:prstGeom>
        </p:spPr>
        <p:txBody>
          <a:bodyP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950920" y="1720440"/>
            <a:ext cx="6110280" cy="1171800"/>
          </a:xfrm>
          <a:prstGeom prst="rect">
            <a:avLst/>
          </a:prstGeom>
        </p:spPr>
        <p:txBody>
          <a:bodyPr anchor="ctr"/>
          <a:p>
            <a:endParaRPr/>
          </a:p>
        </p:txBody>
      </p:sp>
      <p:sp>
        <p:nvSpPr>
          <p:cNvPr id="59" name="PlaceHolder 2"/>
          <p:cNvSpPr>
            <a:spLocks noGrp="1"/>
          </p:cNvSpPr>
          <p:nvPr>
            <p:ph type="body"/>
          </p:nvPr>
        </p:nvSpPr>
        <p:spPr>
          <a:xfrm>
            <a:off x="2814120" y="3166920"/>
            <a:ext cx="3015000" cy="827280"/>
          </a:xfrm>
          <a:prstGeom prst="rect">
            <a:avLst/>
          </a:prstGeom>
        </p:spPr>
        <p:txBody>
          <a:bodyPr lIns="0" rIns="0" tIns="0" bIns="0"/>
          <a:p>
            <a:pPr algn="ctr"/>
            <a:endParaRPr/>
          </a:p>
        </p:txBody>
      </p:sp>
      <p:sp>
        <p:nvSpPr>
          <p:cNvPr id="60"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61" name="PlaceHolder 4"/>
          <p:cNvSpPr>
            <a:spLocks noGrp="1"/>
          </p:cNvSpPr>
          <p:nvPr>
            <p:ph type="body"/>
          </p:nvPr>
        </p:nvSpPr>
        <p:spPr>
          <a:xfrm>
            <a:off x="5980320" y="3599280"/>
            <a:ext cx="3015000" cy="394560"/>
          </a:xfrm>
          <a:prstGeom prst="rect">
            <a:avLst/>
          </a:prstGeom>
        </p:spPr>
        <p:txBody>
          <a:bodyPr lIns="0" rIns="0" tIns="0" bIns="0"/>
          <a:p>
            <a:pPr algn="ctr"/>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950920" y="1720440"/>
            <a:ext cx="6110280" cy="1171800"/>
          </a:xfrm>
          <a:prstGeom prst="rect">
            <a:avLst/>
          </a:prstGeom>
        </p:spPr>
        <p:txBody>
          <a:bodyPr anchor="ctr"/>
          <a:p>
            <a:endParaRPr/>
          </a:p>
        </p:txBody>
      </p:sp>
      <p:sp>
        <p:nvSpPr>
          <p:cNvPr id="63"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64"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65" name="PlaceHolder 4"/>
          <p:cNvSpPr>
            <a:spLocks noGrp="1"/>
          </p:cNvSpPr>
          <p:nvPr>
            <p:ph type="body"/>
          </p:nvPr>
        </p:nvSpPr>
        <p:spPr>
          <a:xfrm>
            <a:off x="2814120" y="3599280"/>
            <a:ext cx="6178680" cy="394560"/>
          </a:xfrm>
          <a:prstGeom prst="rect">
            <a:avLst/>
          </a:prstGeom>
        </p:spPr>
        <p:txBody>
          <a:bodyPr lIns="0" rIns="0" tIns="0" bIns="0"/>
          <a:p>
            <a:pPr algn="ctr"/>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950920" y="1720440"/>
            <a:ext cx="6110280" cy="1171800"/>
          </a:xfrm>
          <a:prstGeom prst="rect">
            <a:avLst/>
          </a:prstGeom>
        </p:spPr>
        <p:txBody>
          <a:bodyPr anchor="ctr"/>
          <a:p>
            <a:endParaRPr/>
          </a:p>
        </p:txBody>
      </p:sp>
      <p:sp>
        <p:nvSpPr>
          <p:cNvPr id="67" name="PlaceHolder 2"/>
          <p:cNvSpPr>
            <a:spLocks noGrp="1"/>
          </p:cNvSpPr>
          <p:nvPr>
            <p:ph type="body"/>
          </p:nvPr>
        </p:nvSpPr>
        <p:spPr>
          <a:xfrm>
            <a:off x="2814120" y="3166920"/>
            <a:ext cx="6178680" cy="394560"/>
          </a:xfrm>
          <a:prstGeom prst="rect">
            <a:avLst/>
          </a:prstGeom>
        </p:spPr>
        <p:txBody>
          <a:bodyPr lIns="0" rIns="0" tIns="0" bIns="0"/>
          <a:p>
            <a:pPr algn="ctr"/>
            <a:endParaRPr/>
          </a:p>
        </p:txBody>
      </p:sp>
      <p:sp>
        <p:nvSpPr>
          <p:cNvPr id="68" name="PlaceHolder 3"/>
          <p:cNvSpPr>
            <a:spLocks noGrp="1"/>
          </p:cNvSpPr>
          <p:nvPr>
            <p:ph type="body"/>
          </p:nvPr>
        </p:nvSpPr>
        <p:spPr>
          <a:xfrm>
            <a:off x="2814120" y="3599280"/>
            <a:ext cx="6178680" cy="394560"/>
          </a:xfrm>
          <a:prstGeom prst="rect">
            <a:avLst/>
          </a:prstGeom>
        </p:spPr>
        <p:txBody>
          <a:bodyPr lIns="0" rIns="0" tIns="0" bIns="0"/>
          <a:p>
            <a:pPr algn="ctr"/>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950920" y="1720440"/>
            <a:ext cx="6110280" cy="1171800"/>
          </a:xfrm>
          <a:prstGeom prst="rect">
            <a:avLst/>
          </a:prstGeom>
        </p:spPr>
        <p:txBody>
          <a:bodyPr anchor="ctr"/>
          <a:p>
            <a:endParaRPr/>
          </a:p>
        </p:txBody>
      </p:sp>
      <p:sp>
        <p:nvSpPr>
          <p:cNvPr id="70"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71"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72" name="PlaceHolder 4"/>
          <p:cNvSpPr>
            <a:spLocks noGrp="1"/>
          </p:cNvSpPr>
          <p:nvPr>
            <p:ph type="body"/>
          </p:nvPr>
        </p:nvSpPr>
        <p:spPr>
          <a:xfrm>
            <a:off x="5980320" y="3599280"/>
            <a:ext cx="3015000" cy="394560"/>
          </a:xfrm>
          <a:prstGeom prst="rect">
            <a:avLst/>
          </a:prstGeom>
        </p:spPr>
        <p:txBody>
          <a:bodyPr lIns="0" rIns="0" tIns="0" bIns="0"/>
          <a:p>
            <a:pPr algn="ctr"/>
            <a:endParaRPr/>
          </a:p>
        </p:txBody>
      </p:sp>
      <p:sp>
        <p:nvSpPr>
          <p:cNvPr id="73" name="PlaceHolder 5"/>
          <p:cNvSpPr>
            <a:spLocks noGrp="1"/>
          </p:cNvSpPr>
          <p:nvPr>
            <p:ph type="body"/>
          </p:nvPr>
        </p:nvSpPr>
        <p:spPr>
          <a:xfrm>
            <a:off x="2814120" y="3599280"/>
            <a:ext cx="3015000" cy="394560"/>
          </a:xfrm>
          <a:prstGeom prst="rect">
            <a:avLst/>
          </a:prstGeom>
        </p:spPr>
        <p:txBody>
          <a:bodyPr lIns="0" rIns="0" tIns="0" bIns="0"/>
          <a:p>
            <a:pPr algn="ctr"/>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950920" y="1720440"/>
            <a:ext cx="6110280" cy="1171800"/>
          </a:xfrm>
          <a:prstGeom prst="rect">
            <a:avLst/>
          </a:prstGeom>
        </p:spPr>
        <p:txBody>
          <a:bodyPr anchor="ctr"/>
          <a:p>
            <a:endParaRPr/>
          </a:p>
        </p:txBody>
      </p:sp>
      <p:sp>
        <p:nvSpPr>
          <p:cNvPr id="75" name="PlaceHolder 2"/>
          <p:cNvSpPr>
            <a:spLocks noGrp="1"/>
          </p:cNvSpPr>
          <p:nvPr>
            <p:ph type="body"/>
          </p:nvPr>
        </p:nvSpPr>
        <p:spPr>
          <a:xfrm>
            <a:off x="2814120" y="3166920"/>
            <a:ext cx="6178680" cy="827280"/>
          </a:xfrm>
          <a:prstGeom prst="rect">
            <a:avLst/>
          </a:prstGeom>
        </p:spPr>
        <p:txBody>
          <a:bodyPr lIns="0" rIns="0" tIns="0" bIns="0"/>
          <a:p>
            <a:pPr algn="ctr"/>
            <a:endParaRPr/>
          </a:p>
        </p:txBody>
      </p:sp>
      <p:sp>
        <p:nvSpPr>
          <p:cNvPr id="76" name="PlaceHolder 3"/>
          <p:cNvSpPr>
            <a:spLocks noGrp="1"/>
          </p:cNvSpPr>
          <p:nvPr>
            <p:ph type="body"/>
          </p:nvPr>
        </p:nvSpPr>
        <p:spPr>
          <a:xfrm>
            <a:off x="2814120" y="3166920"/>
            <a:ext cx="6178680" cy="827280"/>
          </a:xfrm>
          <a:prstGeom prst="rect">
            <a:avLst/>
          </a:prstGeom>
        </p:spPr>
        <p:txBody>
          <a:bodyPr lIns="0" rIns="0" tIns="0" bIns="0"/>
          <a:p>
            <a:pPr algn="ctr"/>
            <a:endParaRPr/>
          </a:p>
        </p:txBody>
      </p:sp>
      <p:pic>
        <p:nvPicPr>
          <p:cNvPr id="77" name="" descr=""/>
          <p:cNvPicPr/>
          <p:nvPr/>
        </p:nvPicPr>
        <p:blipFill>
          <a:blip r:embed="rId2"/>
          <a:stretch/>
        </p:blipFill>
        <p:spPr>
          <a:xfrm>
            <a:off x="5384880" y="3166920"/>
            <a:ext cx="1036800" cy="827280"/>
          </a:xfrm>
          <a:prstGeom prst="rect">
            <a:avLst/>
          </a:prstGeom>
          <a:ln>
            <a:noFill/>
          </a:ln>
        </p:spPr>
      </p:pic>
      <p:pic>
        <p:nvPicPr>
          <p:cNvPr id="78" name="" descr=""/>
          <p:cNvPicPr/>
          <p:nvPr/>
        </p:nvPicPr>
        <p:blipFill>
          <a:blip r:embed="rId3"/>
          <a:stretch/>
        </p:blipFill>
        <p:spPr>
          <a:xfrm>
            <a:off x="5384880" y="3166920"/>
            <a:ext cx="1036800" cy="82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950920" y="1720440"/>
            <a:ext cx="6110280" cy="1171800"/>
          </a:xfrm>
          <a:prstGeom prst="rect">
            <a:avLst/>
          </a:prstGeom>
        </p:spPr>
        <p:txBody>
          <a:bodyPr anchor="ctr"/>
          <a:p>
            <a:endParaRPr/>
          </a:p>
        </p:txBody>
      </p:sp>
      <p:sp>
        <p:nvSpPr>
          <p:cNvPr id="8" name="PlaceHolder 2"/>
          <p:cNvSpPr>
            <a:spLocks noGrp="1"/>
          </p:cNvSpPr>
          <p:nvPr>
            <p:ph type="body"/>
          </p:nvPr>
        </p:nvSpPr>
        <p:spPr>
          <a:xfrm>
            <a:off x="2814120" y="3166920"/>
            <a:ext cx="6178680" cy="827280"/>
          </a:xfrm>
          <a:prstGeom prst="rect">
            <a:avLst/>
          </a:prstGeom>
        </p:spPr>
        <p:txBody>
          <a:bodyPr lIns="0" rIns="0" tIns="0" bIns="0"/>
          <a:p>
            <a:pPr algn="ctr"/>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950920" y="1720440"/>
            <a:ext cx="6110280" cy="1171800"/>
          </a:xfrm>
          <a:prstGeom prst="rect">
            <a:avLst/>
          </a:prstGeom>
        </p:spPr>
        <p:txBody>
          <a:bodyPr anchor="ctr"/>
          <a:p>
            <a:endParaRPr/>
          </a:p>
        </p:txBody>
      </p:sp>
      <p:sp>
        <p:nvSpPr>
          <p:cNvPr id="10" name="PlaceHolder 2"/>
          <p:cNvSpPr>
            <a:spLocks noGrp="1"/>
          </p:cNvSpPr>
          <p:nvPr>
            <p:ph type="body"/>
          </p:nvPr>
        </p:nvSpPr>
        <p:spPr>
          <a:xfrm>
            <a:off x="2814120" y="3166920"/>
            <a:ext cx="3015000" cy="827280"/>
          </a:xfrm>
          <a:prstGeom prst="rect">
            <a:avLst/>
          </a:prstGeom>
        </p:spPr>
        <p:txBody>
          <a:bodyPr lIns="0" rIns="0" tIns="0" bIns="0"/>
          <a:p>
            <a:pPr algn="ctr"/>
            <a:endParaRPr/>
          </a:p>
        </p:txBody>
      </p:sp>
      <p:sp>
        <p:nvSpPr>
          <p:cNvPr id="11" name="PlaceHolder 3"/>
          <p:cNvSpPr>
            <a:spLocks noGrp="1"/>
          </p:cNvSpPr>
          <p:nvPr>
            <p:ph type="body"/>
          </p:nvPr>
        </p:nvSpPr>
        <p:spPr>
          <a:xfrm>
            <a:off x="5980320" y="3166920"/>
            <a:ext cx="3015000" cy="827280"/>
          </a:xfrm>
          <a:prstGeom prst="rect">
            <a:avLst/>
          </a:prstGeom>
        </p:spPr>
        <p:txBody>
          <a:bodyPr lIns="0" rIns="0" tIns="0" bIns="0"/>
          <a:p>
            <a:pPr algn="ctr"/>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950920" y="1720440"/>
            <a:ext cx="6110280" cy="1171800"/>
          </a:xfrm>
          <a:prstGeom prst="rect">
            <a:avLst/>
          </a:prstGeom>
        </p:spPr>
        <p:txBody>
          <a:bodyPr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950920" y="1720440"/>
            <a:ext cx="6110280" cy="5433120"/>
          </a:xfrm>
          <a:prstGeom prst="rect">
            <a:avLst/>
          </a:prstGeom>
        </p:spPr>
        <p:txBody>
          <a:bodyP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950920" y="1720440"/>
            <a:ext cx="6110280" cy="1171800"/>
          </a:xfrm>
          <a:prstGeom prst="rect">
            <a:avLst/>
          </a:prstGeom>
        </p:spPr>
        <p:txBody>
          <a:bodyPr anchor="ctr"/>
          <a:p>
            <a:endParaRPr/>
          </a:p>
        </p:txBody>
      </p:sp>
      <p:sp>
        <p:nvSpPr>
          <p:cNvPr id="15"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16" name="PlaceHolder 3"/>
          <p:cNvSpPr>
            <a:spLocks noGrp="1"/>
          </p:cNvSpPr>
          <p:nvPr>
            <p:ph type="body"/>
          </p:nvPr>
        </p:nvSpPr>
        <p:spPr>
          <a:xfrm>
            <a:off x="2814120" y="3599280"/>
            <a:ext cx="3015000" cy="394560"/>
          </a:xfrm>
          <a:prstGeom prst="rect">
            <a:avLst/>
          </a:prstGeom>
        </p:spPr>
        <p:txBody>
          <a:bodyPr lIns="0" rIns="0" tIns="0" bIns="0"/>
          <a:p>
            <a:pPr algn="ctr"/>
            <a:endParaRPr/>
          </a:p>
        </p:txBody>
      </p:sp>
      <p:sp>
        <p:nvSpPr>
          <p:cNvPr id="17" name="PlaceHolder 4"/>
          <p:cNvSpPr>
            <a:spLocks noGrp="1"/>
          </p:cNvSpPr>
          <p:nvPr>
            <p:ph type="body"/>
          </p:nvPr>
        </p:nvSpPr>
        <p:spPr>
          <a:xfrm>
            <a:off x="5980320" y="3166920"/>
            <a:ext cx="3015000" cy="827280"/>
          </a:xfrm>
          <a:prstGeom prst="rect">
            <a:avLst/>
          </a:prstGeom>
        </p:spPr>
        <p:txBody>
          <a:bodyPr lIns="0" rIns="0" tIns="0" bIns="0"/>
          <a:p>
            <a:pPr algn="ctr"/>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950920" y="1720440"/>
            <a:ext cx="6110280" cy="1171800"/>
          </a:xfrm>
          <a:prstGeom prst="rect">
            <a:avLst/>
          </a:prstGeom>
        </p:spPr>
        <p:txBody>
          <a:bodyPr anchor="ctr"/>
          <a:p>
            <a:endParaRPr/>
          </a:p>
        </p:txBody>
      </p:sp>
      <p:sp>
        <p:nvSpPr>
          <p:cNvPr id="19" name="PlaceHolder 2"/>
          <p:cNvSpPr>
            <a:spLocks noGrp="1"/>
          </p:cNvSpPr>
          <p:nvPr>
            <p:ph type="body"/>
          </p:nvPr>
        </p:nvSpPr>
        <p:spPr>
          <a:xfrm>
            <a:off x="2814120" y="3166920"/>
            <a:ext cx="3015000" cy="827280"/>
          </a:xfrm>
          <a:prstGeom prst="rect">
            <a:avLst/>
          </a:prstGeom>
        </p:spPr>
        <p:txBody>
          <a:bodyPr lIns="0" rIns="0" tIns="0" bIns="0"/>
          <a:p>
            <a:pPr algn="ctr"/>
            <a:endParaRPr/>
          </a:p>
        </p:txBody>
      </p:sp>
      <p:sp>
        <p:nvSpPr>
          <p:cNvPr id="20"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21" name="PlaceHolder 4"/>
          <p:cNvSpPr>
            <a:spLocks noGrp="1"/>
          </p:cNvSpPr>
          <p:nvPr>
            <p:ph type="body"/>
          </p:nvPr>
        </p:nvSpPr>
        <p:spPr>
          <a:xfrm>
            <a:off x="5980320" y="3599280"/>
            <a:ext cx="3015000" cy="394560"/>
          </a:xfrm>
          <a:prstGeom prst="rect">
            <a:avLst/>
          </a:prstGeom>
        </p:spPr>
        <p:txBody>
          <a:bodyPr lIns="0" rIns="0" tIns="0" bIns="0"/>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950920" y="1720440"/>
            <a:ext cx="6110280" cy="1171800"/>
          </a:xfrm>
          <a:prstGeom prst="rect">
            <a:avLst/>
          </a:prstGeom>
        </p:spPr>
        <p:txBody>
          <a:bodyPr anchor="ctr"/>
          <a:p>
            <a:endParaRPr/>
          </a:p>
        </p:txBody>
      </p:sp>
      <p:sp>
        <p:nvSpPr>
          <p:cNvPr id="23" name="PlaceHolder 2"/>
          <p:cNvSpPr>
            <a:spLocks noGrp="1"/>
          </p:cNvSpPr>
          <p:nvPr>
            <p:ph type="body"/>
          </p:nvPr>
        </p:nvSpPr>
        <p:spPr>
          <a:xfrm>
            <a:off x="2814120" y="3166920"/>
            <a:ext cx="3015000" cy="394560"/>
          </a:xfrm>
          <a:prstGeom prst="rect">
            <a:avLst/>
          </a:prstGeom>
        </p:spPr>
        <p:txBody>
          <a:bodyPr lIns="0" rIns="0" tIns="0" bIns="0"/>
          <a:p>
            <a:pPr algn="ctr"/>
            <a:endParaRPr/>
          </a:p>
        </p:txBody>
      </p:sp>
      <p:sp>
        <p:nvSpPr>
          <p:cNvPr id="24" name="PlaceHolder 3"/>
          <p:cNvSpPr>
            <a:spLocks noGrp="1"/>
          </p:cNvSpPr>
          <p:nvPr>
            <p:ph type="body"/>
          </p:nvPr>
        </p:nvSpPr>
        <p:spPr>
          <a:xfrm>
            <a:off x="5980320" y="3166920"/>
            <a:ext cx="3015000" cy="394560"/>
          </a:xfrm>
          <a:prstGeom prst="rect">
            <a:avLst/>
          </a:prstGeom>
        </p:spPr>
        <p:txBody>
          <a:bodyPr lIns="0" rIns="0" tIns="0" bIns="0"/>
          <a:p>
            <a:pPr algn="ctr"/>
            <a:endParaRPr/>
          </a:p>
        </p:txBody>
      </p:sp>
      <p:sp>
        <p:nvSpPr>
          <p:cNvPr id="25" name="PlaceHolder 4"/>
          <p:cNvSpPr>
            <a:spLocks noGrp="1"/>
          </p:cNvSpPr>
          <p:nvPr>
            <p:ph type="body"/>
          </p:nvPr>
        </p:nvSpPr>
        <p:spPr>
          <a:xfrm>
            <a:off x="2814120" y="3599280"/>
            <a:ext cx="6178680" cy="394560"/>
          </a:xfrm>
          <a:prstGeom prst="rect">
            <a:avLst/>
          </a:prstGeom>
        </p:spPr>
        <p:txBody>
          <a:bodyPr lIns="0" rIns="0" tIns="0" bIns="0"/>
          <a:p>
            <a:pPr algn="ctr"/>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441080" y="68040"/>
            <a:ext cx="7551720" cy="826920"/>
          </a:xfrm>
          <a:prstGeom prst="rect">
            <a:avLst/>
          </a:prstGeom>
        </p:spPr>
        <p:txBody>
          <a:bodyPr anchor="ctr"/>
          <a:p>
            <a:r>
              <a:rPr b="1" lang="en-GB" sz="3600">
                <a:latin typeface="Arial"/>
              </a:rPr>
              <a:t>Click to edit the title text format</a:t>
            </a:r>
            <a:endParaRPr/>
          </a:p>
        </p:txBody>
      </p:sp>
      <p:sp>
        <p:nvSpPr>
          <p:cNvPr id="1" name="PlaceHolder 2"/>
          <p:cNvSpPr>
            <a:spLocks noGrp="1"/>
          </p:cNvSpPr>
          <p:nvPr>
            <p:ph type="body"/>
          </p:nvPr>
        </p:nvSpPr>
        <p:spPr>
          <a:xfrm>
            <a:off x="274680" y="1376280"/>
            <a:ext cx="8648640" cy="4719600"/>
          </a:xfrm>
          <a:prstGeom prst="rect">
            <a:avLst/>
          </a:prstGeom>
        </p:spPr>
        <p:txBody>
          <a:bodyPr/>
          <a:p>
            <a:pPr>
              <a:buFont typeface="Arial"/>
              <a:buChar char="•"/>
            </a:pPr>
            <a:r>
              <a:rPr lang="en-GB" sz="2900">
                <a:latin typeface="Arial"/>
              </a:rPr>
              <a:t>Click to edit the outline text format</a:t>
            </a:r>
            <a:endParaRPr/>
          </a:p>
          <a:p>
            <a:pPr lvl="1">
              <a:buFont typeface="Arial"/>
              <a:buChar char="–"/>
            </a:pPr>
            <a:r>
              <a:rPr lang="en-GB" sz="2500">
                <a:latin typeface="Arial"/>
              </a:rPr>
              <a:t>Second Outline Level</a:t>
            </a:r>
            <a:endParaRPr/>
          </a:p>
          <a:p>
            <a:pPr lvl="2">
              <a:buFont typeface="Arial"/>
              <a:buChar char="•"/>
            </a:pPr>
            <a:r>
              <a:rPr lang="en-GB" sz="2200">
                <a:latin typeface="Arial"/>
              </a:rPr>
              <a:t>Third Outline Level</a:t>
            </a:r>
            <a:endParaRPr/>
          </a:p>
          <a:p>
            <a:pPr lvl="3">
              <a:buFont typeface="Arial"/>
              <a:buChar char="–"/>
            </a:pPr>
            <a:r>
              <a:rPr lang="en-GB">
                <a:latin typeface="Arial"/>
              </a:rPr>
              <a:t>Fourth Outline Level</a:t>
            </a:r>
            <a:endParaRPr/>
          </a:p>
          <a:p>
            <a:pPr lvl="4">
              <a:buFont typeface="Arial"/>
              <a:buChar char="»"/>
            </a:pPr>
            <a:r>
              <a:rPr lang="en-GB">
                <a:latin typeface="Arial"/>
              </a:rPr>
              <a:t>Fifth Outline Level</a:t>
            </a:r>
            <a:endParaRPr/>
          </a:p>
          <a:p>
            <a:pPr lvl="5">
              <a:buFont typeface="Arial"/>
              <a:buChar char="»"/>
            </a:pPr>
            <a:r>
              <a:rPr lang="en-GB">
                <a:latin typeface="Arial"/>
              </a:rPr>
              <a:t>Sixth Outline Level</a:t>
            </a:r>
            <a:endParaRPr/>
          </a:p>
          <a:p>
            <a:pPr lvl="6">
              <a:buFont typeface="Arial"/>
              <a:buChar char="»"/>
            </a:pPr>
            <a:r>
              <a:rPr lang="en-GB">
                <a:latin typeface="Arial"/>
              </a:rPr>
              <a:t>Seventh Outline Level</a:t>
            </a:r>
            <a:endParaRPr/>
          </a:p>
        </p:txBody>
      </p:sp>
      <p:sp>
        <p:nvSpPr>
          <p:cNvPr id="2" name="PlaceHolder 3"/>
          <p:cNvSpPr>
            <a:spLocks noGrp="1"/>
          </p:cNvSpPr>
          <p:nvPr>
            <p:ph type="dt"/>
          </p:nvPr>
        </p:nvSpPr>
        <p:spPr>
          <a:xfrm>
            <a:off x="685800" y="6248520"/>
            <a:ext cx="1905120" cy="457200"/>
          </a:xfrm>
          <a:prstGeom prst="rect">
            <a:avLst/>
          </a:prstGeom>
        </p:spPr>
        <p:txBody>
          <a:bodyPr/>
          <a:p>
            <a:pPr/>
            <a:r>
              <a:rPr lang="zh-TW">
                <a:latin typeface="Arial"/>
              </a:rPr>
              <a:t>&lt;date/time&gt;</a:t>
            </a:r>
            <a:endParaRPr/>
          </a:p>
        </p:txBody>
      </p:sp>
      <p:sp>
        <p:nvSpPr>
          <p:cNvPr id="3" name="PlaceHolder 4"/>
          <p:cNvSpPr>
            <a:spLocks noGrp="1"/>
          </p:cNvSpPr>
          <p:nvPr>
            <p:ph type="ftr"/>
          </p:nvPr>
        </p:nvSpPr>
        <p:spPr>
          <a:xfrm>
            <a:off x="3124080" y="6248520"/>
            <a:ext cx="2895840" cy="457200"/>
          </a:xfrm>
          <a:prstGeom prst="rect">
            <a:avLst/>
          </a:prstGeom>
        </p:spPr>
        <p:txBody>
          <a:bodyPr/>
          <a:p>
            <a:pPr/>
            <a:r>
              <a:rPr lang="zh-TW">
                <a:latin typeface="Arial"/>
              </a:rPr>
              <a:t>&lt;footer&gt;</a:t>
            </a:r>
            <a:endParaRPr/>
          </a:p>
        </p:txBody>
      </p:sp>
      <p:sp>
        <p:nvSpPr>
          <p:cNvPr id="4" name="PlaceHolder 5"/>
          <p:cNvSpPr>
            <a:spLocks noGrp="1"/>
          </p:cNvSpPr>
          <p:nvPr>
            <p:ph type="sldNum"/>
          </p:nvPr>
        </p:nvSpPr>
        <p:spPr>
          <a:xfrm>
            <a:off x="6553080" y="6248520"/>
            <a:ext cx="1905120" cy="457200"/>
          </a:xfrm>
          <a:prstGeom prst="rect">
            <a:avLst/>
          </a:prstGeom>
        </p:spPr>
        <p:txBody>
          <a:bodyPr/>
          <a:p>
            <a:pPr/>
            <a:fld id="{91CED4AD-9978-4F8C-9326-734378167ADE}" type="slidenum">
              <a:rPr lang="zh-TW">
                <a:latin typeface="Arial"/>
              </a:rPr>
              <a:t>&lt;number&gt;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2950920" y="1720440"/>
            <a:ext cx="6110280" cy="1171800"/>
          </a:xfrm>
          <a:prstGeom prst="rect">
            <a:avLst/>
          </a:prstGeom>
        </p:spPr>
        <p:txBody>
          <a:bodyPr anchor="ctr"/>
          <a:p>
            <a:r>
              <a:rPr b="1" lang="en-GB" sz="4000">
                <a:latin typeface="Arial"/>
              </a:rPr>
              <a:t>Click to edit the title text format</a:t>
            </a:r>
            <a:endParaRPr/>
          </a:p>
        </p:txBody>
      </p:sp>
      <p:sp>
        <p:nvSpPr>
          <p:cNvPr id="40" name="PlaceHolder 2"/>
          <p:cNvSpPr>
            <a:spLocks noGrp="1"/>
          </p:cNvSpPr>
          <p:nvPr>
            <p:ph type="subTitle"/>
          </p:nvPr>
        </p:nvSpPr>
        <p:spPr>
          <a:xfrm>
            <a:off x="2814120" y="3166920"/>
            <a:ext cx="6178680" cy="827280"/>
          </a:xfrm>
          <a:prstGeom prst="rect">
            <a:avLst/>
          </a:prstGeom>
        </p:spPr>
        <p:txBody>
          <a:bodyPr/>
          <a:p>
            <a:pPr algn="ctr"/>
            <a:r>
              <a:rPr lang="en-GB" sz="2900">
                <a:latin typeface="Arial"/>
              </a:rPr>
              <a:t>Click to add Text</a:t>
            </a:r>
            <a:endParaRPr/>
          </a:p>
        </p:txBody>
      </p:sp>
      <p:sp>
        <p:nvSpPr>
          <p:cNvPr id="41" name="PlaceHolder 3"/>
          <p:cNvSpPr>
            <a:spLocks noGrp="1"/>
          </p:cNvSpPr>
          <p:nvPr>
            <p:ph type="dt"/>
          </p:nvPr>
        </p:nvSpPr>
        <p:spPr>
          <a:xfrm>
            <a:off x="685800" y="6265800"/>
            <a:ext cx="1922400" cy="480960"/>
          </a:xfrm>
          <a:prstGeom prst="rect">
            <a:avLst/>
          </a:prstGeom>
        </p:spPr>
        <p:txBody>
          <a:bodyPr/>
          <a:p>
            <a:pPr/>
            <a:r>
              <a:rPr lang="zh-TW" sz="1300">
                <a:latin typeface="Times New Roman"/>
              </a:rPr>
              <a:t>&lt;date/time&gt;</a:t>
            </a:r>
            <a:endParaRPr/>
          </a:p>
        </p:txBody>
      </p:sp>
      <p:sp>
        <p:nvSpPr>
          <p:cNvPr id="42" name="PlaceHolder 4"/>
          <p:cNvSpPr>
            <a:spLocks noGrp="1"/>
          </p:cNvSpPr>
          <p:nvPr>
            <p:ph type="ftr"/>
          </p:nvPr>
        </p:nvSpPr>
        <p:spPr>
          <a:xfrm>
            <a:off x="3157560" y="6265800"/>
            <a:ext cx="2814480" cy="480960"/>
          </a:xfrm>
          <a:prstGeom prst="rect">
            <a:avLst/>
          </a:prstGeom>
        </p:spPr>
        <p:txBody>
          <a:bodyPr/>
          <a:p>
            <a:pPr algn="ctr"/>
            <a:r>
              <a:rPr lang="zh-TW" sz="1300">
                <a:latin typeface="Times New Roman"/>
              </a:rPr>
              <a:t>&lt;footer&gt;</a:t>
            </a:r>
            <a:endParaRPr/>
          </a:p>
        </p:txBody>
      </p:sp>
      <p:sp>
        <p:nvSpPr>
          <p:cNvPr id="43" name="PlaceHolder 5"/>
          <p:cNvSpPr>
            <a:spLocks noGrp="1"/>
          </p:cNvSpPr>
          <p:nvPr>
            <p:ph type="sldNum"/>
          </p:nvPr>
        </p:nvSpPr>
        <p:spPr>
          <a:xfrm>
            <a:off x="6521400" y="6265800"/>
            <a:ext cx="1922400" cy="480960"/>
          </a:xfrm>
          <a:prstGeom prst="rect">
            <a:avLst/>
          </a:prstGeom>
        </p:spPr>
        <p:txBody>
          <a:bodyPr/>
          <a:p>
            <a:pPr algn="r"/>
            <a:fld id="{70EFE01C-FB8F-4AFB-A255-D67AFEFC787D}" type="slidenum">
              <a:rPr lang="zh-TW" sz="1300">
                <a:latin typeface="Times New Roman"/>
              </a:rPr>
              <a:t>&lt;number&gt;</a:t>
            </a:fld>
            <a:endParaRPr/>
          </a:p>
        </p:txBody>
      </p:sp>
      <p:sp>
        <p:nvSpPr>
          <p:cNvPr id="44" name="PlaceHolder 6"/>
          <p:cNvSpPr>
            <a:spLocks noGrp="1"/>
          </p:cNvSpPr>
          <p:nvPr>
            <p:ph type="body"/>
          </p:nvPr>
        </p:nvSpPr>
        <p:spPr>
          <a:xfrm>
            <a:off x="457200" y="1604520"/>
            <a:ext cx="8229240" cy="3977280"/>
          </a:xfrm>
          <a:prstGeom prst="rect">
            <a:avLst/>
          </a:prstGeom>
        </p:spPr>
        <p:txBody>
          <a:bodyPr lIns="0" rIns="0" tIns="0" bIns="0"/>
          <a:p>
            <a:pPr algn="ctr"/>
            <a:r>
              <a:rPr lang="en-GB" sz="2900">
                <a:latin typeface="Arial"/>
              </a:rPr>
              <a:t>Click to edit the outline text format</a:t>
            </a:r>
            <a:endParaRPr/>
          </a:p>
          <a:p>
            <a:pPr lvl="1" algn="ctr"/>
            <a:r>
              <a:rPr lang="en-GB" sz="2500">
                <a:latin typeface="Arial"/>
              </a:rPr>
              <a:t>Second Outline Level</a:t>
            </a:r>
            <a:endParaRPr/>
          </a:p>
          <a:p>
            <a:pPr lvl="2" algn="ctr">
              <a:buFont typeface="Arial"/>
              <a:buChar char="•"/>
            </a:pPr>
            <a:r>
              <a:rPr lang="en-GB" sz="2200">
                <a:latin typeface="Arial"/>
              </a:rPr>
              <a:t>Third Outline Level</a:t>
            </a:r>
            <a:endParaRPr/>
          </a:p>
          <a:p>
            <a:pPr lvl="3" algn="ctr">
              <a:buFont typeface="Arial"/>
              <a:buChar char="–"/>
            </a:pPr>
            <a:r>
              <a:rPr lang="en-GB">
                <a:latin typeface="Arial"/>
              </a:rPr>
              <a:t>Fourth Outline Level</a:t>
            </a:r>
            <a:endParaRPr/>
          </a:p>
          <a:p>
            <a:pPr lvl="4" algn="ctr">
              <a:buFont typeface="Arial"/>
              <a:buChar char="»"/>
            </a:pPr>
            <a:r>
              <a:rPr lang="en-GB">
                <a:latin typeface="Arial"/>
              </a:rPr>
              <a:t>Fifth Outline Level</a:t>
            </a:r>
            <a:endParaRPr/>
          </a:p>
          <a:p>
            <a:pPr lvl="5" algn="ctr">
              <a:buFont typeface="Arial"/>
              <a:buChar char="»"/>
            </a:pPr>
            <a:r>
              <a:rPr lang="en-GB">
                <a:latin typeface="Arial"/>
              </a:rPr>
              <a:t>Sixth Outline Level</a:t>
            </a:r>
            <a:endParaRPr/>
          </a:p>
          <a:p>
            <a:pPr lvl="6" algn="ctr">
              <a:buFont typeface="Arial"/>
              <a:buChar char="»"/>
            </a:pPr>
            <a:r>
              <a:rPr lang="en-GB">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4.xml"/>
</Relationships>
</file>

<file path=ppt/slides/_rels/slide21.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4.xml"/>
</Relationships>
</file>

<file path=ppt/slides/_rels/slide25.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4.xml"/>
</Relationships>
</file>

<file path=ppt/slides/_rels/slide2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hyperlink" Target="http://www.pallas.com/e/products/vampir/" TargetMode="External"/><Relationship Id="rId3"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85" name="TextShape 1"/>
          <p:cNvSpPr txBox="1"/>
          <p:nvPr/>
        </p:nvSpPr>
        <p:spPr>
          <a:xfrm>
            <a:off x="2950920" y="1720440"/>
            <a:ext cx="6110280" cy="1171800"/>
          </a:xfrm>
          <a:prstGeom prst="rect">
            <a:avLst/>
          </a:prstGeom>
          <a:noFill/>
          <a:ln>
            <a:noFill/>
          </a:ln>
        </p:spPr>
        <p:txBody>
          <a:bodyPr anchor="ctr"/>
          <a:p>
            <a:pPr/>
            <a:r>
              <a:rPr b="1" lang="en-GB" sz="3600">
                <a:latin typeface="Arial"/>
              </a:rPr>
              <a:t>MPI Program Performance </a:t>
            </a:r>
            <a:endParaRPr/>
          </a:p>
        </p:txBody>
      </p:sp>
      <p:sp>
        <p:nvSpPr>
          <p:cNvPr id="86"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3" name="TextShape 1"/>
          <p:cNvSpPr txBox="1"/>
          <p:nvPr/>
        </p:nvSpPr>
        <p:spPr>
          <a:xfrm>
            <a:off x="1441080" y="68040"/>
            <a:ext cx="7551720" cy="826920"/>
          </a:xfrm>
          <a:prstGeom prst="rect">
            <a:avLst/>
          </a:prstGeom>
          <a:noFill/>
          <a:ln>
            <a:noFill/>
          </a:ln>
        </p:spPr>
        <p:txBody>
          <a:bodyPr anchor="ctr"/>
          <a:p>
            <a:pPr/>
            <a:r>
              <a:rPr b="1" lang="en-GB" sz="3600">
                <a:latin typeface="Arial"/>
              </a:rPr>
              <a:t>Simple Models</a:t>
            </a:r>
            <a:endParaRPr/>
          </a:p>
        </p:txBody>
      </p:sp>
      <p:sp>
        <p:nvSpPr>
          <p:cNvPr id="104" name="TextShape 2"/>
          <p:cNvSpPr txBox="1"/>
          <p:nvPr/>
        </p:nvSpPr>
        <p:spPr>
          <a:xfrm>
            <a:off x="274680" y="1376280"/>
            <a:ext cx="8648640" cy="4719600"/>
          </a:xfrm>
          <a:prstGeom prst="rect">
            <a:avLst/>
          </a:prstGeom>
          <a:noFill/>
          <a:ln>
            <a:noFill/>
          </a:ln>
        </p:spPr>
        <p:txBody>
          <a:bodyPr/>
          <a:p>
            <a:pPr>
              <a:buFont typeface="Arial"/>
              <a:buChar char="•"/>
            </a:pPr>
            <a:r>
              <a:rPr b="1" lang="zh-TW" sz="2900">
                <a:latin typeface="Arial"/>
              </a:rPr>
              <a:t>Asymptotic analysis</a:t>
            </a:r>
            <a:endParaRPr/>
          </a:p>
          <a:p>
            <a:pPr lvl="1">
              <a:buFont typeface="Arial"/>
              <a:buChar char="–"/>
            </a:pPr>
            <a:r>
              <a:rPr lang="zh-TW" sz="2500">
                <a:latin typeface="Arial"/>
              </a:rPr>
              <a:t>For theoretical ease, performance is sometimes characterized in a large limit. You may encounter the following example: </a:t>
            </a:r>
            <a:r>
              <a:rPr i="1" lang="zh-TW" sz="2500">
                <a:latin typeface="Arial"/>
              </a:rPr>
              <a:t>Asymptotic analysis reveals that the algorithm requires order((N/P)*log(N/P)) time on P processors, where N is some parameter characterizing the problem size.</a:t>
            </a:r>
            <a:r>
              <a:rPr lang="zh-TW" sz="2500">
                <a:latin typeface="Arial"/>
              </a:rPr>
              <a:t> </a:t>
            </a:r>
            <a:endParaRPr/>
          </a:p>
          <a:p>
            <a:pPr lvl="1">
              <a:buFont typeface="Arial"/>
              <a:buChar char="–"/>
            </a:pPr>
            <a:r>
              <a:rPr lang="zh-TW" sz="2500">
                <a:latin typeface="Arial"/>
              </a:rPr>
              <a:t>This analysis is not always relevant, and can be misleading, because you will often be interested in a regime where the lower order terms are significant. </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5" name="TextShape 1"/>
          <p:cNvSpPr txBox="1"/>
          <p:nvPr/>
        </p:nvSpPr>
        <p:spPr>
          <a:xfrm>
            <a:off x="2950920" y="1720440"/>
            <a:ext cx="6110280" cy="1171800"/>
          </a:xfrm>
          <a:prstGeom prst="rect">
            <a:avLst/>
          </a:prstGeom>
          <a:noFill/>
          <a:ln>
            <a:noFill/>
          </a:ln>
        </p:spPr>
        <p:txBody>
          <a:bodyPr anchor="ctr"/>
          <a:p>
            <a:pPr/>
            <a:r>
              <a:rPr b="1" lang="en-GB" sz="3600">
                <a:latin typeface="Arial"/>
              </a:rPr>
              <a:t>Developing Better Models </a:t>
            </a:r>
            <a:endParaRPr/>
          </a:p>
        </p:txBody>
      </p:sp>
      <p:sp>
        <p:nvSpPr>
          <p:cNvPr id="106"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7"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 </a:t>
            </a:r>
            <a:endParaRPr/>
          </a:p>
        </p:txBody>
      </p:sp>
      <p:sp>
        <p:nvSpPr>
          <p:cNvPr id="108" name="TextShape 2"/>
          <p:cNvSpPr txBox="1"/>
          <p:nvPr/>
        </p:nvSpPr>
        <p:spPr>
          <a:xfrm>
            <a:off x="274680" y="1376280"/>
            <a:ext cx="8648640" cy="4719600"/>
          </a:xfrm>
          <a:prstGeom prst="rect">
            <a:avLst/>
          </a:prstGeom>
          <a:noFill/>
          <a:ln>
            <a:noFill/>
          </a:ln>
        </p:spPr>
        <p:txBody>
          <a:bodyPr/>
          <a:p>
            <a:pPr>
              <a:buFont typeface="Arial"/>
              <a:buChar char="•"/>
            </a:pPr>
            <a:r>
              <a:rPr lang="en-GB" sz="2900">
                <a:latin typeface="Arial"/>
              </a:rPr>
              <a:t>Definition of Execution Time </a:t>
            </a:r>
            <a:endParaRPr/>
          </a:p>
          <a:p>
            <a:pPr lvl="1">
              <a:buFont typeface="Arial"/>
              <a:buChar char="–"/>
            </a:pPr>
            <a:r>
              <a:rPr lang="en-GB" sz="2500">
                <a:latin typeface="Arial"/>
              </a:rPr>
              <a:t>Three components make up execution time: </a:t>
            </a:r>
            <a:endParaRPr/>
          </a:p>
          <a:p>
            <a:pPr lvl="2">
              <a:buFont typeface="Arial"/>
              <a:buChar char="•"/>
            </a:pPr>
            <a:r>
              <a:rPr lang="en-GB" sz="2200">
                <a:latin typeface="Arial"/>
              </a:rPr>
              <a:t>Computation time</a:t>
            </a:r>
            <a:endParaRPr/>
          </a:p>
          <a:p>
            <a:pPr lvl="2">
              <a:buFont typeface="Arial"/>
              <a:buChar char="•"/>
            </a:pPr>
            <a:r>
              <a:rPr lang="en-GB" sz="2200">
                <a:latin typeface="Arial"/>
              </a:rPr>
              <a:t>Idle time</a:t>
            </a:r>
            <a:endParaRPr/>
          </a:p>
          <a:p>
            <a:pPr lvl="2">
              <a:buFont typeface="Arial"/>
              <a:buChar char="•"/>
            </a:pPr>
            <a:r>
              <a:rPr lang="en-GB" sz="2200">
                <a:latin typeface="Arial"/>
              </a:rPr>
              <a:t>Communication time</a:t>
            </a:r>
            <a:endParaRPr/>
          </a:p>
          <a:p>
            <a:pPr lvl="1">
              <a:buFont typeface="Arial"/>
              <a:buChar char="–"/>
            </a:pPr>
            <a:r>
              <a:rPr b="1" lang="en-GB" sz="2500">
                <a:latin typeface="Arial"/>
              </a:rPr>
              <a:t>Computation time</a:t>
            </a:r>
            <a:r>
              <a:rPr lang="en-GB" sz="2500">
                <a:latin typeface="Arial"/>
              </a:rPr>
              <a:t> is the time spent performing computations on the data. </a:t>
            </a:r>
            <a:endParaRPr/>
          </a:p>
          <a:p>
            <a:pPr lvl="1">
              <a:buFont typeface="Arial"/>
              <a:buChar char="–"/>
            </a:pPr>
            <a:r>
              <a:rPr b="1" lang="en-GB" sz="2500">
                <a:latin typeface="Arial"/>
              </a:rPr>
              <a:t>Idle time</a:t>
            </a:r>
            <a:r>
              <a:rPr lang="en-GB" sz="2500">
                <a:latin typeface="Arial"/>
              </a:rPr>
              <a:t> is the time a process spends waiting for data from other processors. </a:t>
            </a:r>
            <a:endParaRPr/>
          </a:p>
          <a:p>
            <a:pPr lvl="1">
              <a:buFont typeface="Arial"/>
              <a:buChar char="–"/>
            </a:pPr>
            <a:r>
              <a:rPr b="1" lang="en-GB" sz="2500">
                <a:latin typeface="Arial"/>
              </a:rPr>
              <a:t>Communication time</a:t>
            </a:r>
            <a:r>
              <a:rPr lang="en-GB" sz="2500">
                <a:latin typeface="Arial"/>
              </a:rPr>
              <a:t> is the time it takes for processes to send and receive messages</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9"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10" name="TextShape 2"/>
          <p:cNvSpPr txBox="1"/>
          <p:nvPr/>
        </p:nvSpPr>
        <p:spPr>
          <a:xfrm>
            <a:off x="274680" y="1376280"/>
            <a:ext cx="8648640" cy="4719600"/>
          </a:xfrm>
          <a:prstGeom prst="rect">
            <a:avLst/>
          </a:prstGeom>
          <a:noFill/>
          <a:ln>
            <a:noFill/>
          </a:ln>
        </p:spPr>
        <p:txBody>
          <a:bodyPr/>
          <a:p>
            <a:pPr>
              <a:buFont typeface="Arial"/>
              <a:buChar char="•"/>
            </a:pPr>
            <a:r>
              <a:rPr lang="zh-TW" sz="2500">
                <a:latin typeface="Arial"/>
              </a:rPr>
              <a:t>Definition of Efficiency</a:t>
            </a:r>
            <a:endParaRPr/>
          </a:p>
          <a:p>
            <a:pPr lvl="1">
              <a:buFont typeface="Arial"/>
              <a:buChar char="–"/>
            </a:pPr>
            <a:r>
              <a:rPr lang="zh-TW" sz="2100">
                <a:latin typeface="Arial"/>
              </a:rPr>
              <a:t>Relative efficiency is defined as T</a:t>
            </a:r>
            <a:r>
              <a:rPr lang="zh-TW" sz="2100" baseline="-25000">
                <a:latin typeface="Arial"/>
              </a:rPr>
              <a:t>1</a:t>
            </a:r>
            <a:r>
              <a:rPr lang="zh-TW" sz="2100">
                <a:latin typeface="Arial"/>
              </a:rPr>
              <a:t>/(P*T</a:t>
            </a:r>
            <a:r>
              <a:rPr lang="zh-TW" sz="2100" baseline="-25000">
                <a:latin typeface="Arial"/>
              </a:rPr>
              <a:t>p</a:t>
            </a:r>
            <a:r>
              <a:rPr lang="zh-TW" sz="2100">
                <a:latin typeface="Arial"/>
              </a:rPr>
              <a:t>), where T</a:t>
            </a:r>
            <a:r>
              <a:rPr lang="zh-TW" sz="2100" baseline="-25000">
                <a:latin typeface="Arial"/>
              </a:rPr>
              <a:t>1</a:t>
            </a:r>
            <a:r>
              <a:rPr lang="zh-TW" sz="2100">
                <a:latin typeface="Arial"/>
              </a:rPr>
              <a:t> is the execution time on one processor and T</a:t>
            </a:r>
            <a:r>
              <a:rPr lang="zh-TW" sz="2100" baseline="-25000">
                <a:latin typeface="Arial"/>
              </a:rPr>
              <a:t>p</a:t>
            </a:r>
            <a:r>
              <a:rPr lang="zh-TW" sz="2100">
                <a:latin typeface="Arial"/>
              </a:rPr>
              <a:t> is the execution time on P processors. Absolute efficiency is obtained by replacing the execution time on one processor with the execution time of the fastest sequential algorithm. </a:t>
            </a:r>
            <a:endParaRPr/>
          </a:p>
          <a:p>
            <a:pPr>
              <a:buFont typeface="Arial"/>
              <a:buChar char="•"/>
            </a:pPr>
            <a:r>
              <a:rPr lang="zh-TW" sz="2500">
                <a:latin typeface="Arial"/>
              </a:rPr>
              <a:t>Definition of Speedup</a:t>
            </a:r>
            <a:endParaRPr/>
          </a:p>
          <a:p>
            <a:pPr lvl="1">
              <a:buFont typeface="Arial"/>
              <a:buChar char="–"/>
            </a:pPr>
            <a:r>
              <a:rPr lang="zh-TW" sz="2100">
                <a:latin typeface="Arial"/>
              </a:rPr>
              <a:t>Relative speedup is defined as execution time on one processor over the execution time on P processors. Absolute speedup is obtained by replacing the execution time on one processor with the execution time of the fastest sequential algorithm. </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11"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12"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en-GB" sz="2500">
                <a:latin typeface="Arial"/>
              </a:rPr>
              <a:t>Better qualitative models than those described in the previous section can be developed to characterize the performance of parallel algorithms. </a:t>
            </a:r>
            <a:endParaRPr/>
          </a:p>
          <a:p>
            <a:pPr>
              <a:lnSpc>
                <a:spcPct val="90000"/>
              </a:lnSpc>
              <a:buFont typeface="Arial"/>
              <a:buChar char="•"/>
            </a:pPr>
            <a:r>
              <a:rPr lang="en-GB" sz="2500">
                <a:latin typeface="Arial"/>
              </a:rPr>
              <a:t>Such models explain and predict the behavior of a parallel program while still abstracting away many technical details. </a:t>
            </a:r>
            <a:endParaRPr/>
          </a:p>
          <a:p>
            <a:pPr>
              <a:lnSpc>
                <a:spcPct val="90000"/>
              </a:lnSpc>
              <a:buFont typeface="Arial"/>
              <a:buChar char="•"/>
            </a:pPr>
            <a:r>
              <a:rPr lang="en-GB" sz="2500">
                <a:latin typeface="Arial"/>
              </a:rPr>
              <a:t>This gives you a better sense of how a program depends on the many parameters that can be varied in a parallel computation. </a:t>
            </a:r>
            <a:endParaRPr/>
          </a:p>
          <a:p>
            <a:pPr>
              <a:lnSpc>
                <a:spcPct val="90000"/>
              </a:lnSpc>
              <a:buFont typeface="Arial"/>
              <a:buChar char="•"/>
            </a:pPr>
            <a:r>
              <a:rPr lang="en-GB" sz="2500">
                <a:latin typeface="Arial"/>
              </a:rPr>
              <a:t>One such model, </a:t>
            </a:r>
            <a:r>
              <a:rPr b="1" lang="en-GB" sz="2500">
                <a:latin typeface="Arial"/>
              </a:rPr>
              <a:t>Scalability Analysis</a:t>
            </a:r>
            <a:r>
              <a:rPr lang="en-GB" sz="2500">
                <a:latin typeface="Arial"/>
              </a:rPr>
              <a:t>, consists of examining how a given metric (execution time, efficiency, speedup) varies with a program parameter. </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13"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14"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en-GB" sz="2100">
                <a:latin typeface="Arial"/>
              </a:rPr>
              <a:t>Questions you might ask from this model are</a:t>
            </a:r>
            <a:endParaRPr/>
          </a:p>
          <a:p>
            <a:pPr lvl="1">
              <a:lnSpc>
                <a:spcPct val="90000"/>
              </a:lnSpc>
              <a:buFont typeface="Arial"/>
              <a:buChar char="–"/>
            </a:pPr>
            <a:r>
              <a:rPr lang="en-GB" sz="1900">
                <a:latin typeface="Arial"/>
              </a:rPr>
              <a:t>How does efficiency vary with increasing problem size? (Fixed number of processors.) </a:t>
            </a:r>
            <a:endParaRPr/>
          </a:p>
          <a:p>
            <a:pPr lvl="1">
              <a:lnSpc>
                <a:spcPct val="90000"/>
              </a:lnSpc>
              <a:buFont typeface="Arial"/>
              <a:buChar char="–"/>
            </a:pPr>
            <a:r>
              <a:rPr lang="en-GB" sz="1900">
                <a:latin typeface="Arial"/>
              </a:rPr>
              <a:t>How does efficiency vary with the number of processors? (Scalability with fixed problem size.) A specific question of this type would be: What is the fastest way to solve problem A on computer X? (In this case one optimizes a given metric, keeping the problem size fixed.)</a:t>
            </a:r>
            <a:endParaRPr/>
          </a:p>
          <a:p>
            <a:pPr lvl="1">
              <a:lnSpc>
                <a:spcPct val="90000"/>
              </a:lnSpc>
              <a:buFont typeface="Arial"/>
              <a:buChar char="–"/>
            </a:pPr>
            <a:r>
              <a:rPr lang="en-GB" sz="1900">
                <a:latin typeface="Arial"/>
              </a:rPr>
              <a:t>How do you vary the number of processors with the problem size to keep the execution time roughly constant?</a:t>
            </a:r>
            <a:endParaRPr/>
          </a:p>
          <a:p>
            <a:pPr>
              <a:lnSpc>
                <a:spcPct val="90000"/>
              </a:lnSpc>
              <a:buFont typeface="Arial"/>
              <a:buChar char="•"/>
            </a:pPr>
            <a:r>
              <a:rPr lang="en-GB" sz="2100">
                <a:latin typeface="Arial"/>
              </a:rPr>
              <a:t>Although qualitative models are quite useful, quantitative models can provide a more precise description of performance and should be used for serious examinations of performance. The following example describes a quantitative model used to examine the metric </a:t>
            </a:r>
            <a:r>
              <a:rPr i="1" lang="en-GB" sz="2100">
                <a:latin typeface="Arial"/>
              </a:rPr>
              <a:t>execution time</a:t>
            </a:r>
            <a:r>
              <a:rPr lang="en-GB" sz="2100">
                <a:latin typeface="Arial"/>
              </a:rPr>
              <a:t>. </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15"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16" name="TextShape 2"/>
          <p:cNvSpPr txBox="1"/>
          <p:nvPr/>
        </p:nvSpPr>
        <p:spPr>
          <a:xfrm>
            <a:off x="274680" y="1376280"/>
            <a:ext cx="8648640" cy="4719600"/>
          </a:xfrm>
          <a:prstGeom prst="rect">
            <a:avLst/>
          </a:prstGeom>
          <a:noFill/>
          <a:ln>
            <a:noFill/>
          </a:ln>
        </p:spPr>
        <p:txBody>
          <a:bodyPr/>
          <a:p>
            <a:pPr>
              <a:buFont typeface="Arial"/>
              <a:buChar char="•"/>
            </a:pPr>
            <a:r>
              <a:rPr b="1" lang="zh-TW" sz="2900">
                <a:latin typeface="Arial"/>
              </a:rPr>
              <a:t>Example of a Quantitative Model:</a:t>
            </a:r>
            <a:r>
              <a:rPr lang="zh-TW" sz="2900">
                <a:latin typeface="Arial"/>
              </a:rPr>
              <a:t> </a:t>
            </a:r>
            <a:endParaRPr/>
          </a:p>
          <a:p>
            <a:pPr lvl="1">
              <a:buFont typeface="Arial"/>
              <a:buChar char="–"/>
            </a:pPr>
            <a:r>
              <a:rPr lang="zh-TW" sz="2500">
                <a:latin typeface="Arial"/>
              </a:rPr>
              <a:t>The execution time,</a:t>
            </a:r>
            <a:r>
              <a:rPr b="1" lang="zh-TW" sz="2500">
                <a:latin typeface="Arial"/>
              </a:rPr>
              <a:t> T</a:t>
            </a:r>
            <a:r>
              <a:rPr b="1" lang="zh-TW" sz="2500" baseline="-25000">
                <a:latin typeface="Arial"/>
              </a:rPr>
              <a:t>e</a:t>
            </a:r>
            <a:r>
              <a:rPr lang="zh-TW" sz="2500">
                <a:latin typeface="Arial"/>
              </a:rPr>
              <a:t>, is given by,</a:t>
            </a:r>
            <a:r>
              <a:rPr b="1" lang="zh-TW" sz="2500">
                <a:latin typeface="Arial"/>
              </a:rPr>
              <a:t> T</a:t>
            </a:r>
            <a:r>
              <a:rPr b="1" lang="zh-TW" sz="2500" baseline="-25000">
                <a:latin typeface="b"/>
              </a:rPr>
              <a:t>e</a:t>
            </a:r>
            <a:r>
              <a:rPr b="1" lang="zh-TW" sz="2500">
                <a:latin typeface="Arial"/>
              </a:rPr>
              <a:t> = T</a:t>
            </a:r>
            <a:r>
              <a:rPr b="1" lang="zh-TW" sz="2500" baseline="-25000">
                <a:latin typeface="Arial"/>
              </a:rPr>
              <a:t>comp</a:t>
            </a:r>
            <a:r>
              <a:rPr b="1" lang="zh-TW" sz="2500">
                <a:latin typeface="Arial"/>
              </a:rPr>
              <a:t> + T</a:t>
            </a:r>
            <a:r>
              <a:rPr b="1" lang="zh-TW" sz="2500" baseline="-25000">
                <a:latin typeface="Arial"/>
              </a:rPr>
              <a:t>comm</a:t>
            </a:r>
            <a:r>
              <a:rPr b="1" lang="zh-TW" sz="2500">
                <a:latin typeface="Arial"/>
              </a:rPr>
              <a:t> + T</a:t>
            </a:r>
            <a:r>
              <a:rPr b="1" lang="zh-TW" sz="2500" baseline="-25000">
                <a:latin typeface="Arial"/>
              </a:rPr>
              <a:t>idle</a:t>
            </a:r>
            <a:r>
              <a:rPr lang="zh-TW" sz="2500">
                <a:latin typeface="Arial"/>
              </a:rPr>
              <a:t>, where the execution time is divided between computing, communicating, or sitting idle, respectively. </a:t>
            </a:r>
            <a:endParaRPr/>
          </a:p>
          <a:p>
            <a:pPr lvl="1">
              <a:buFont typeface="Arial"/>
              <a:buChar char="–"/>
            </a:pPr>
            <a:r>
              <a:rPr lang="zh-TW" sz="2500">
                <a:latin typeface="Arial"/>
              </a:rPr>
              <a:t>It is important to understand how the execution time depends on programming variables such as the size of the problem, number of processors, etc.</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17"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18" name="TextShape 2"/>
          <p:cNvSpPr txBox="1"/>
          <p:nvPr/>
        </p:nvSpPr>
        <p:spPr>
          <a:xfrm>
            <a:off x="274680" y="1376280"/>
            <a:ext cx="8648640" cy="4719600"/>
          </a:xfrm>
          <a:prstGeom prst="rect">
            <a:avLst/>
          </a:prstGeom>
          <a:noFill/>
          <a:ln>
            <a:noFill/>
          </a:ln>
        </p:spPr>
        <p:txBody>
          <a:bodyPr/>
          <a:p>
            <a:pPr>
              <a:buFont typeface="Arial"/>
              <a:buChar char="•"/>
            </a:pPr>
            <a:r>
              <a:rPr b="1" lang="zh-TW" sz="2900">
                <a:latin typeface="Arial"/>
              </a:rPr>
              <a:t>Computation time, T</a:t>
            </a:r>
            <a:r>
              <a:rPr b="1" lang="zh-TW" sz="2900" baseline="-25000">
                <a:latin typeface="Arial"/>
              </a:rPr>
              <a:t>comp</a:t>
            </a:r>
            <a:endParaRPr/>
          </a:p>
          <a:p>
            <a:pPr lvl="1">
              <a:buFont typeface="Arial"/>
              <a:buChar char="–"/>
            </a:pPr>
            <a:r>
              <a:rPr lang="zh-TW" sz="2500">
                <a:latin typeface="Arial"/>
              </a:rPr>
              <a:t>The computation time is the time a single processor spends doing its part of a computation. It depends on the problem size and specifics of the processor. Ideally, this is just </a:t>
            </a:r>
            <a:r>
              <a:rPr b="1" lang="zh-TW" sz="2500">
                <a:latin typeface="Arial"/>
              </a:rPr>
              <a:t>T</a:t>
            </a:r>
            <a:r>
              <a:rPr b="1" lang="zh-TW" sz="2500" baseline="-25000">
                <a:latin typeface="Arial"/>
              </a:rPr>
              <a:t>serial</a:t>
            </a:r>
            <a:r>
              <a:rPr b="1" lang="zh-TW" sz="2500">
                <a:latin typeface="Arial"/>
              </a:rPr>
              <a:t>/P</a:t>
            </a:r>
            <a:r>
              <a:rPr lang="zh-TW" sz="2500">
                <a:latin typeface="Arial"/>
              </a:rPr>
              <a:t>, but it may be different depending upon the parallel algorithm you are using. </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19"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20"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b="1" lang="zh-TW" sz="1900">
                <a:latin typeface="Arial"/>
              </a:rPr>
              <a:t>Communication time, T</a:t>
            </a:r>
            <a:r>
              <a:rPr b="1" lang="zh-TW" sz="1900" baseline="-25000">
                <a:latin typeface="Arial"/>
              </a:rPr>
              <a:t>comm</a:t>
            </a:r>
            <a:endParaRPr/>
          </a:p>
          <a:p>
            <a:pPr lvl="1">
              <a:lnSpc>
                <a:spcPct val="80000"/>
              </a:lnSpc>
              <a:buFont typeface="Arial"/>
              <a:buChar char="–"/>
            </a:pPr>
            <a:r>
              <a:rPr lang="zh-TW" sz="1700">
                <a:latin typeface="Arial"/>
              </a:rPr>
              <a:t>The communication time is the part of the execution time spent on communication between processors. </a:t>
            </a:r>
            <a:endParaRPr/>
          </a:p>
          <a:p>
            <a:pPr lvl="1">
              <a:lnSpc>
                <a:spcPct val="80000"/>
              </a:lnSpc>
              <a:buFont typeface="Arial"/>
              <a:buChar char="–"/>
            </a:pPr>
            <a:r>
              <a:rPr lang="zh-TW" sz="1700">
                <a:latin typeface="Arial"/>
              </a:rPr>
              <a:t>To model this, you start from a model of the time for a single communication operation. This time is usually broken up into two parts, </a:t>
            </a:r>
            <a:r>
              <a:rPr b="1" lang="zh-TW" sz="1700">
                <a:latin typeface="Arial"/>
              </a:rPr>
              <a:t>T</a:t>
            </a:r>
            <a:r>
              <a:rPr b="1" lang="zh-TW" sz="1700" baseline="-25000">
                <a:latin typeface="Arial"/>
              </a:rPr>
              <a:t>comm,op</a:t>
            </a:r>
            <a:r>
              <a:rPr b="1" lang="zh-TW" sz="1700">
                <a:latin typeface="Arial"/>
              </a:rPr>
              <a:t> = T</a:t>
            </a:r>
            <a:r>
              <a:rPr b="1" lang="zh-TW" sz="1700" baseline="-25000">
                <a:latin typeface="Arial"/>
              </a:rPr>
              <a:t>l</a:t>
            </a:r>
            <a:r>
              <a:rPr b="1" lang="zh-TW" sz="1700">
                <a:latin typeface="Arial"/>
              </a:rPr>
              <a:t> + T</a:t>
            </a:r>
            <a:r>
              <a:rPr b="1" lang="zh-TW" sz="1700" baseline="-25000">
                <a:latin typeface="Arial"/>
              </a:rPr>
              <a:t>m</a:t>
            </a:r>
            <a:r>
              <a:rPr lang="zh-TW" sz="1700">
                <a:latin typeface="Arial"/>
              </a:rPr>
              <a:t>. </a:t>
            </a:r>
            <a:endParaRPr/>
          </a:p>
          <a:p>
            <a:pPr lvl="1">
              <a:lnSpc>
                <a:spcPct val="80000"/>
              </a:lnSpc>
              <a:buFont typeface="Arial"/>
              <a:buChar char="–"/>
            </a:pPr>
            <a:r>
              <a:rPr lang="zh-TW" sz="1700">
                <a:latin typeface="Arial"/>
              </a:rPr>
              <a:t>The first part is the time associated with initializing the communication and is called the latency, </a:t>
            </a:r>
            <a:r>
              <a:rPr b="1" lang="zh-TW" sz="1700">
                <a:latin typeface="Arial"/>
              </a:rPr>
              <a:t>T</a:t>
            </a:r>
            <a:r>
              <a:rPr b="1" lang="zh-TW" sz="1700" baseline="-25000">
                <a:latin typeface="Arial"/>
              </a:rPr>
              <a:t>l</a:t>
            </a:r>
            <a:r>
              <a:rPr lang="zh-TW" sz="1700">
                <a:latin typeface="Arial"/>
              </a:rPr>
              <a:t>. </a:t>
            </a:r>
            <a:endParaRPr/>
          </a:p>
          <a:p>
            <a:pPr lvl="1">
              <a:lnSpc>
                <a:spcPct val="80000"/>
              </a:lnSpc>
              <a:buFont typeface="Arial"/>
              <a:buChar char="–"/>
            </a:pPr>
            <a:r>
              <a:rPr lang="zh-TW" sz="1700">
                <a:latin typeface="Arial"/>
              </a:rPr>
              <a:t>The second part is the time it takes to send a message of length </a:t>
            </a:r>
            <a:r>
              <a:rPr b="1" lang="zh-TW" sz="1700">
                <a:latin typeface="Arial"/>
              </a:rPr>
              <a:t>m</a:t>
            </a:r>
            <a:r>
              <a:rPr lang="zh-TW" sz="1700">
                <a:latin typeface="Arial"/>
              </a:rPr>
              <a:t>,</a:t>
            </a:r>
            <a:r>
              <a:rPr b="1" lang="zh-TW" sz="1700">
                <a:latin typeface="Arial"/>
              </a:rPr>
              <a:t> T</a:t>
            </a:r>
            <a:r>
              <a:rPr b="1" lang="zh-TW" sz="1700" baseline="-25000">
                <a:latin typeface="Arial"/>
              </a:rPr>
              <a:t>m</a:t>
            </a:r>
            <a:r>
              <a:rPr lang="zh-TW" sz="1700">
                <a:latin typeface="Arial"/>
              </a:rPr>
              <a:t>. </a:t>
            </a:r>
            <a:r>
              <a:rPr b="1" lang="zh-TW" sz="1700">
                <a:latin typeface="Arial"/>
              </a:rPr>
              <a:t>T</a:t>
            </a:r>
            <a:r>
              <a:rPr b="1" lang="zh-TW" sz="1700" baseline="-25000">
                <a:latin typeface="Arial"/>
              </a:rPr>
              <a:t>m</a:t>
            </a:r>
            <a:r>
              <a:rPr lang="zh-TW" sz="1700">
                <a:latin typeface="Arial"/>
              </a:rPr>
              <a:t> is given by </a:t>
            </a:r>
            <a:r>
              <a:rPr b="1" lang="zh-TW" sz="1700">
                <a:latin typeface="Arial"/>
              </a:rPr>
              <a:t>m/B</a:t>
            </a:r>
            <a:r>
              <a:rPr lang="zh-TW" sz="1700">
                <a:latin typeface="Arial"/>
              </a:rPr>
              <a:t> where </a:t>
            </a:r>
            <a:r>
              <a:rPr b="1" lang="zh-TW" sz="1700">
                <a:latin typeface="Arial"/>
              </a:rPr>
              <a:t>B</a:t>
            </a:r>
            <a:r>
              <a:rPr lang="zh-TW" sz="1700">
                <a:latin typeface="Arial"/>
              </a:rPr>
              <a:t> is the physical bandwidth of the channel (usually given in megabytes per second). </a:t>
            </a:r>
            <a:endParaRPr/>
          </a:p>
          <a:p>
            <a:pPr lvl="1">
              <a:lnSpc>
                <a:spcPct val="80000"/>
              </a:lnSpc>
              <a:buFont typeface="Arial"/>
              <a:buChar char="–"/>
            </a:pPr>
            <a:r>
              <a:rPr lang="zh-TW" sz="1700">
                <a:latin typeface="Arial"/>
              </a:rPr>
              <a:t>So a simple model of communications, which assumes that communication cannot be overlapped with other operations would be:</a:t>
            </a:r>
            <a:r>
              <a:rPr b="1" lang="zh-TW" sz="1700">
                <a:latin typeface="Arial"/>
              </a:rPr>
              <a:t> T</a:t>
            </a:r>
            <a:r>
              <a:rPr b="1" lang="zh-TW" sz="1700" baseline="-25000">
                <a:latin typeface="Arial"/>
              </a:rPr>
              <a:t>comm</a:t>
            </a:r>
            <a:r>
              <a:rPr b="1" lang="zh-TW" sz="1700">
                <a:latin typeface="Arial"/>
              </a:rPr>
              <a:t>=N</a:t>
            </a:r>
            <a:r>
              <a:rPr b="1" lang="zh-TW" sz="1700" baseline="-25000">
                <a:latin typeface="Arial"/>
              </a:rPr>
              <a:t>messages</a:t>
            </a:r>
            <a:r>
              <a:rPr b="1" lang="zh-TW" sz="1700">
                <a:latin typeface="Arial"/>
              </a:rPr>
              <a:t> x (T</a:t>
            </a:r>
            <a:r>
              <a:rPr b="1" lang="zh-TW" sz="1700" baseline="-25000">
                <a:latin typeface="Arial"/>
              </a:rPr>
              <a:t>l</a:t>
            </a:r>
            <a:r>
              <a:rPr b="1" lang="zh-TW" sz="1700">
                <a:latin typeface="Arial"/>
              </a:rPr>
              <a:t> + &lt;m&gt;/B)</a:t>
            </a:r>
            <a:r>
              <a:rPr lang="zh-TW" sz="1700">
                <a:latin typeface="Arial"/>
              </a:rPr>
              <a:t> where </a:t>
            </a:r>
            <a:r>
              <a:rPr b="1" lang="zh-TW" sz="1700">
                <a:latin typeface="Arial"/>
              </a:rPr>
              <a:t>&lt;m&gt;</a:t>
            </a:r>
            <a:r>
              <a:rPr lang="zh-TW" sz="1700">
                <a:latin typeface="Arial"/>
              </a:rPr>
              <a:t> is the average message size and </a:t>
            </a:r>
            <a:r>
              <a:rPr b="1" lang="zh-TW" sz="1700">
                <a:latin typeface="Arial"/>
              </a:rPr>
              <a:t>N</a:t>
            </a:r>
            <a:r>
              <a:rPr b="1" lang="zh-TW" sz="1700" baseline="-25000">
                <a:latin typeface="Arial"/>
              </a:rPr>
              <a:t>messages</a:t>
            </a:r>
            <a:r>
              <a:rPr b="1" lang="zh-TW" sz="1700">
                <a:latin typeface="Arial"/>
              </a:rPr>
              <a:t> </a:t>
            </a:r>
            <a:r>
              <a:rPr lang="zh-TW" sz="1700">
                <a:latin typeface="Arial"/>
              </a:rPr>
              <a:t>is the number of messages required by the algorithm. The last two parameters depend on the size of the problem, number of processors, and the algorithm you are using. </a:t>
            </a:r>
            <a:endParaRPr/>
          </a:p>
          <a:p>
            <a:pPr lvl="1">
              <a:lnSpc>
                <a:spcPct val="80000"/>
              </a:lnSpc>
              <a:buFont typeface="Arial"/>
              <a:buChar char="–"/>
            </a:pPr>
            <a:r>
              <a:rPr lang="zh-TW" sz="1700">
                <a:latin typeface="Arial"/>
              </a:rPr>
              <a:t>Your job is to develop a model for these relationships by analyzing your algorithm. Parallel programs implemented on systems that have a large latency cost should use algorithms that minimize the number of messages sent. </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21" name="TextShape 1"/>
          <p:cNvSpPr txBox="1"/>
          <p:nvPr/>
        </p:nvSpPr>
        <p:spPr>
          <a:xfrm>
            <a:off x="1441080" y="68040"/>
            <a:ext cx="7551720" cy="826920"/>
          </a:xfrm>
          <a:prstGeom prst="rect">
            <a:avLst/>
          </a:prstGeom>
          <a:noFill/>
          <a:ln>
            <a:noFill/>
          </a:ln>
        </p:spPr>
        <p:txBody>
          <a:bodyPr anchor="ctr"/>
          <a:p>
            <a:pPr/>
            <a:r>
              <a:rPr b="1" lang="en-GB" sz="3600">
                <a:latin typeface="Arial"/>
              </a:rPr>
              <a:t>Developing Better Models</a:t>
            </a:r>
            <a:endParaRPr/>
          </a:p>
        </p:txBody>
      </p:sp>
      <p:sp>
        <p:nvSpPr>
          <p:cNvPr id="122" name="TextShape 2"/>
          <p:cNvSpPr txBox="1"/>
          <p:nvPr/>
        </p:nvSpPr>
        <p:spPr>
          <a:xfrm>
            <a:off x="274680" y="1376280"/>
            <a:ext cx="8648640" cy="4719600"/>
          </a:xfrm>
          <a:prstGeom prst="rect">
            <a:avLst/>
          </a:prstGeom>
          <a:noFill/>
          <a:ln>
            <a:noFill/>
          </a:ln>
        </p:spPr>
        <p:txBody>
          <a:bodyPr/>
          <a:p>
            <a:pPr>
              <a:buFont typeface="Arial"/>
              <a:buChar char="•"/>
            </a:pPr>
            <a:r>
              <a:rPr b="1" lang="zh-TW" sz="2900">
                <a:latin typeface="Arial"/>
              </a:rPr>
              <a:t>Idle time, T</a:t>
            </a:r>
            <a:r>
              <a:rPr b="1" lang="zh-TW" sz="2900" baseline="-25000">
                <a:latin typeface="Arial"/>
              </a:rPr>
              <a:t>idle</a:t>
            </a:r>
            <a:endParaRPr/>
          </a:p>
          <a:p>
            <a:pPr lvl="1">
              <a:buFont typeface="Arial"/>
              <a:buChar char="–"/>
            </a:pPr>
            <a:r>
              <a:rPr lang="zh-TW" sz="2500">
                <a:latin typeface="Arial"/>
              </a:rPr>
              <a:t>When a processor is not computing or communicating, it is idle. Good parallel algorithms try to minimize a processor's idle time with proper load balancing and efficient coordination of processor computation and communication. </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87" name="TextShape 1"/>
          <p:cNvSpPr txBox="1"/>
          <p:nvPr/>
        </p:nvSpPr>
        <p:spPr>
          <a:xfrm>
            <a:off x="1441080" y="68040"/>
            <a:ext cx="7551720" cy="826920"/>
          </a:xfrm>
          <a:prstGeom prst="rect">
            <a:avLst/>
          </a:prstGeom>
          <a:noFill/>
          <a:ln>
            <a:noFill/>
          </a:ln>
        </p:spPr>
        <p:txBody>
          <a:bodyPr anchor="ctr"/>
          <a:p>
            <a:pPr/>
            <a:r>
              <a:rPr b="1" lang="en-GB" sz="3600">
                <a:latin typeface="Arial"/>
              </a:rPr>
              <a:t>Introduction</a:t>
            </a:r>
            <a:endParaRPr/>
          </a:p>
        </p:txBody>
      </p:sp>
      <p:sp>
        <p:nvSpPr>
          <p:cNvPr id="88"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zh-TW" sz="2500">
                <a:latin typeface="Arial"/>
              </a:rPr>
              <a:t>Defining the performance of a parallel program is more complex than simply optimizing its execution time. This is because of the large number of variables that can influence a program's behavior. Some of these variables are</a:t>
            </a:r>
            <a:endParaRPr/>
          </a:p>
          <a:p>
            <a:pPr lvl="1">
              <a:lnSpc>
                <a:spcPct val="90000"/>
              </a:lnSpc>
              <a:buFont typeface="Arial"/>
              <a:buChar char="–"/>
            </a:pPr>
            <a:r>
              <a:rPr lang="zh-TW" sz="2100">
                <a:latin typeface="Arial"/>
              </a:rPr>
              <a:t>the number of processors</a:t>
            </a:r>
            <a:endParaRPr/>
          </a:p>
          <a:p>
            <a:pPr lvl="1">
              <a:lnSpc>
                <a:spcPct val="90000"/>
              </a:lnSpc>
              <a:buFont typeface="Arial"/>
              <a:buChar char="–"/>
            </a:pPr>
            <a:r>
              <a:rPr lang="zh-TW" sz="2100">
                <a:latin typeface="Arial"/>
              </a:rPr>
              <a:t>the size of the data being worked on</a:t>
            </a:r>
            <a:endParaRPr/>
          </a:p>
          <a:p>
            <a:pPr lvl="1">
              <a:lnSpc>
                <a:spcPct val="90000"/>
              </a:lnSpc>
              <a:buFont typeface="Arial"/>
              <a:buChar char="–"/>
            </a:pPr>
            <a:r>
              <a:rPr lang="zh-TW" sz="2100">
                <a:latin typeface="Arial"/>
              </a:rPr>
              <a:t>interprocessor communications limits</a:t>
            </a:r>
            <a:endParaRPr/>
          </a:p>
          <a:p>
            <a:pPr lvl="1">
              <a:lnSpc>
                <a:spcPct val="90000"/>
              </a:lnSpc>
              <a:buFont typeface="Arial"/>
              <a:buChar char="–"/>
            </a:pPr>
            <a:r>
              <a:rPr lang="zh-TW" sz="2100">
                <a:latin typeface="Arial"/>
              </a:rPr>
              <a:t>available memory </a:t>
            </a:r>
            <a:endParaRPr/>
          </a:p>
          <a:p>
            <a:pPr>
              <a:lnSpc>
                <a:spcPct val="90000"/>
              </a:lnSpc>
              <a:buFont typeface="Arial"/>
              <a:buChar char="•"/>
            </a:pPr>
            <a:r>
              <a:rPr lang="zh-TW" sz="2500">
                <a:latin typeface="Arial"/>
              </a:rPr>
              <a:t>This chapter will discuss various approaches to performance modeling and how to evaluate performance models with empirical performance data taken by data collecting performance tools.</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23" name="TextShape 1"/>
          <p:cNvSpPr txBox="1"/>
          <p:nvPr/>
        </p:nvSpPr>
        <p:spPr>
          <a:xfrm>
            <a:off x="2950920" y="1720440"/>
            <a:ext cx="6110280" cy="1171800"/>
          </a:xfrm>
          <a:prstGeom prst="rect">
            <a:avLst/>
          </a:prstGeom>
          <a:noFill/>
          <a:ln>
            <a:noFill/>
          </a:ln>
        </p:spPr>
        <p:txBody>
          <a:bodyPr anchor="ctr"/>
          <a:p>
            <a:pPr/>
            <a:r>
              <a:rPr b="1" lang="en-GB" sz="3600">
                <a:latin typeface="Arial"/>
              </a:rPr>
              <a:t>Evaluating Implementations</a:t>
            </a:r>
            <a:endParaRPr/>
          </a:p>
        </p:txBody>
      </p:sp>
      <p:sp>
        <p:nvSpPr>
          <p:cNvPr id="124" name="TextShape 2"/>
          <p:cNvSpPr txBox="1"/>
          <p:nvPr/>
        </p:nvSpPr>
        <p:spPr>
          <a:xfrm>
            <a:off x="2814120" y="3166920"/>
            <a:ext cx="6178680" cy="827280"/>
          </a:xfrm>
          <a:prstGeom prst="rect">
            <a:avLst/>
          </a:prstGeom>
          <a:noFill/>
          <a:ln>
            <a:noFill/>
          </a:ln>
        </p:spPr>
        <p:txBody>
          <a:bodyPr/>
          <a:p>
            <a:pPr algn="ct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25" name="TextShape 1"/>
          <p:cNvSpPr txBox="1"/>
          <p:nvPr/>
        </p:nvSpPr>
        <p:spPr>
          <a:xfrm>
            <a:off x="1441080" y="68040"/>
            <a:ext cx="7551720" cy="826920"/>
          </a:xfrm>
          <a:prstGeom prst="rect">
            <a:avLst/>
          </a:prstGeom>
          <a:noFill/>
          <a:ln>
            <a:noFill/>
          </a:ln>
        </p:spPr>
        <p:txBody>
          <a:bodyPr anchor="ctr"/>
          <a:p>
            <a:pPr/>
            <a:r>
              <a:rPr b="1" lang="en-GB" sz="3600">
                <a:latin typeface="Arial"/>
              </a:rPr>
              <a:t>Evaluating Implementations </a:t>
            </a:r>
            <a:endParaRPr/>
          </a:p>
        </p:txBody>
      </p:sp>
      <p:sp>
        <p:nvSpPr>
          <p:cNvPr id="126"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en-GB" sz="2900">
                <a:latin typeface="Arial"/>
              </a:rPr>
              <a:t>Once you implement a parallel algorithm, its performance can be measured experimentally and compared to the model you developed. </a:t>
            </a:r>
            <a:endParaRPr/>
          </a:p>
          <a:p>
            <a:pPr>
              <a:lnSpc>
                <a:spcPct val="90000"/>
              </a:lnSpc>
              <a:buFont typeface="Arial"/>
              <a:buChar char="•"/>
            </a:pPr>
            <a:r>
              <a:rPr lang="en-GB" sz="2900">
                <a:latin typeface="Arial"/>
              </a:rPr>
              <a:t>When the actual performance differs from the predictions of your model, you should first check to make sure you did both the performance model and the experimental design correctly and that they measure the same thing. </a:t>
            </a:r>
            <a:endParaRPr/>
          </a:p>
          <a:p>
            <a:pPr>
              <a:lnSpc>
                <a:spcPct val="90000"/>
              </a:lnSpc>
              <a:buFont typeface="Arial"/>
              <a:buChar char="•"/>
            </a:pPr>
            <a:r>
              <a:rPr lang="en-GB" sz="2900">
                <a:latin typeface="Arial"/>
              </a:rPr>
              <a:t>If the performance discrepancy persists, you should check for </a:t>
            </a:r>
            <a:r>
              <a:rPr b="1" lang="en-GB" sz="2900">
                <a:latin typeface="Arial"/>
              </a:rPr>
              <a:t>unaccounted-for overhead</a:t>
            </a:r>
            <a:r>
              <a:rPr lang="en-GB" sz="2900">
                <a:latin typeface="Arial"/>
              </a:rPr>
              <a:t> and </a:t>
            </a:r>
            <a:r>
              <a:rPr b="1" lang="en-GB" sz="2900">
                <a:latin typeface="Arial"/>
              </a:rPr>
              <a:t>speedup anomalies</a:t>
            </a:r>
            <a:r>
              <a:rPr lang="en-GB" sz="2900">
                <a:latin typeface="Arial"/>
              </a:rPr>
              <a:t>. </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27" name="TextShape 1"/>
          <p:cNvSpPr txBox="1"/>
          <p:nvPr/>
        </p:nvSpPr>
        <p:spPr>
          <a:xfrm>
            <a:off x="1441080" y="68040"/>
            <a:ext cx="7551720" cy="826920"/>
          </a:xfrm>
          <a:prstGeom prst="rect">
            <a:avLst/>
          </a:prstGeom>
          <a:noFill/>
          <a:ln>
            <a:noFill/>
          </a:ln>
        </p:spPr>
        <p:txBody>
          <a:bodyPr anchor="ctr"/>
          <a:p>
            <a:pPr/>
            <a:r>
              <a:rPr b="1" lang="en-GB" sz="3600">
                <a:latin typeface="Arial"/>
              </a:rPr>
              <a:t>Evaluating Implementations</a:t>
            </a:r>
            <a:endParaRPr/>
          </a:p>
        </p:txBody>
      </p:sp>
      <p:sp>
        <p:nvSpPr>
          <p:cNvPr id="128"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en-GB" sz="2500">
                <a:latin typeface="Arial"/>
              </a:rPr>
              <a:t>If an implementation has unaccounted-for overhead, then any of the following may be the reason:</a:t>
            </a:r>
            <a:endParaRPr/>
          </a:p>
          <a:p>
            <a:pPr lvl="1">
              <a:lnSpc>
                <a:spcPct val="80000"/>
              </a:lnSpc>
              <a:buFont typeface="Arial"/>
              <a:buChar char="–"/>
            </a:pPr>
            <a:r>
              <a:rPr b="1" lang="en-GB" sz="2100">
                <a:latin typeface="Arial"/>
              </a:rPr>
              <a:t>Load imbalances</a:t>
            </a:r>
            <a:endParaRPr/>
          </a:p>
          <a:p>
            <a:pPr lvl="2">
              <a:lnSpc>
                <a:spcPct val="80000"/>
              </a:lnSpc>
              <a:buFont typeface="Arial"/>
              <a:buChar char="•"/>
            </a:pPr>
            <a:r>
              <a:rPr lang="en-GB" sz="2000">
                <a:latin typeface="Arial"/>
              </a:rPr>
              <a:t>An algorithm may suffer from computation or communication imbalances among processors. </a:t>
            </a:r>
            <a:endParaRPr/>
          </a:p>
          <a:p>
            <a:pPr lvl="1">
              <a:lnSpc>
                <a:spcPct val="80000"/>
              </a:lnSpc>
              <a:buFont typeface="Arial"/>
              <a:buChar char="–"/>
            </a:pPr>
            <a:r>
              <a:rPr b="1" lang="en-GB" sz="2100">
                <a:latin typeface="Arial"/>
              </a:rPr>
              <a:t>Replicated computation</a:t>
            </a:r>
            <a:endParaRPr/>
          </a:p>
          <a:p>
            <a:pPr lvl="2">
              <a:lnSpc>
                <a:spcPct val="80000"/>
              </a:lnSpc>
              <a:buFont typeface="Arial"/>
              <a:buChar char="•"/>
            </a:pPr>
            <a:r>
              <a:rPr lang="en-GB" sz="2000">
                <a:latin typeface="Arial"/>
              </a:rPr>
              <a:t>Disparities between observed and predicted times can signal deficiencies in implementation. For example, you fail to take into account the need to parallelize some portion of a code. </a:t>
            </a:r>
            <a:endParaRPr/>
          </a:p>
          <a:p>
            <a:pPr lvl="1">
              <a:lnSpc>
                <a:spcPct val="80000"/>
              </a:lnSpc>
              <a:buFont typeface="Arial"/>
              <a:buChar char="–"/>
            </a:pPr>
            <a:r>
              <a:rPr b="1" lang="en-GB" sz="2100">
                <a:latin typeface="Arial"/>
              </a:rPr>
              <a:t>Tool/algorithm mismatch</a:t>
            </a:r>
            <a:endParaRPr/>
          </a:p>
          <a:p>
            <a:pPr lvl="2">
              <a:lnSpc>
                <a:spcPct val="80000"/>
              </a:lnSpc>
              <a:buFont typeface="Arial"/>
              <a:buChar char="•"/>
            </a:pPr>
            <a:r>
              <a:rPr lang="en-GB" sz="2000">
                <a:latin typeface="Arial"/>
              </a:rPr>
              <a:t>The tools used to implement the algorithm may introduce inefficiencies. For example, you may call a slow library subroutine. </a:t>
            </a:r>
            <a:endParaRPr/>
          </a:p>
          <a:p>
            <a:pPr lvl="1">
              <a:lnSpc>
                <a:spcPct val="80000"/>
              </a:lnSpc>
              <a:buFont typeface="Arial"/>
              <a:buChar char="–"/>
            </a:pPr>
            <a:r>
              <a:rPr b="1" lang="en-GB" sz="2100">
                <a:latin typeface="Arial"/>
              </a:rPr>
              <a:t>Competition for bandwidth</a:t>
            </a:r>
            <a:endParaRPr/>
          </a:p>
          <a:p>
            <a:pPr lvl="2">
              <a:lnSpc>
                <a:spcPct val="80000"/>
              </a:lnSpc>
              <a:buFont typeface="Arial"/>
              <a:buChar char="•"/>
            </a:pPr>
            <a:r>
              <a:rPr lang="en-GB" sz="2000">
                <a:latin typeface="Arial"/>
              </a:rPr>
              <a:t>Concurrent communications may compete for bandwidth, thereby increasing total communication costs.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29" name="TextShape 1"/>
          <p:cNvSpPr txBox="1"/>
          <p:nvPr/>
        </p:nvSpPr>
        <p:spPr>
          <a:xfrm>
            <a:off x="1441080" y="68040"/>
            <a:ext cx="7551720" cy="826920"/>
          </a:xfrm>
          <a:prstGeom prst="rect">
            <a:avLst/>
          </a:prstGeom>
          <a:noFill/>
          <a:ln>
            <a:noFill/>
          </a:ln>
        </p:spPr>
        <p:txBody>
          <a:bodyPr anchor="ctr"/>
          <a:p>
            <a:pPr/>
            <a:r>
              <a:rPr b="1" lang="en-GB" sz="3600">
                <a:latin typeface="Arial"/>
              </a:rPr>
              <a:t>Evaluating Implementations</a:t>
            </a:r>
            <a:endParaRPr/>
          </a:p>
        </p:txBody>
      </p:sp>
      <p:sp>
        <p:nvSpPr>
          <p:cNvPr id="130"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en-GB" sz="2900">
                <a:latin typeface="Arial"/>
              </a:rPr>
              <a:t>If an implementation has speedup anomalies, meaning that it executes </a:t>
            </a:r>
            <a:r>
              <a:rPr i="1" lang="en-GB" sz="2900">
                <a:latin typeface="Arial"/>
              </a:rPr>
              <a:t>faster</a:t>
            </a:r>
            <a:r>
              <a:rPr lang="en-GB" sz="2900">
                <a:latin typeface="Arial"/>
              </a:rPr>
              <a:t> than expected, then any of the following may be the reason: </a:t>
            </a:r>
            <a:endParaRPr/>
          </a:p>
          <a:p>
            <a:pPr lvl="1">
              <a:lnSpc>
                <a:spcPct val="90000"/>
              </a:lnSpc>
              <a:buFont typeface="Arial"/>
              <a:buChar char="–"/>
            </a:pPr>
            <a:r>
              <a:rPr b="1" lang="en-GB" sz="2500">
                <a:latin typeface="Arial"/>
              </a:rPr>
              <a:t>Cache effects</a:t>
            </a:r>
            <a:endParaRPr/>
          </a:p>
          <a:p>
            <a:pPr lvl="2">
              <a:lnSpc>
                <a:spcPct val="90000"/>
              </a:lnSpc>
              <a:buFont typeface="Arial"/>
              <a:buChar char="•"/>
            </a:pPr>
            <a:r>
              <a:rPr lang="en-GB" sz="2200">
                <a:latin typeface="Arial"/>
              </a:rPr>
              <a:t>The cache, or fast memory, on a processor may get used more often in a parallel implementation causing an unexpected decrease in the computation time. </a:t>
            </a:r>
            <a:endParaRPr/>
          </a:p>
          <a:p>
            <a:pPr lvl="1">
              <a:lnSpc>
                <a:spcPct val="90000"/>
              </a:lnSpc>
              <a:buFont typeface="Arial"/>
              <a:buChar char="–"/>
            </a:pPr>
            <a:r>
              <a:rPr b="1" lang="en-GB" sz="2500">
                <a:latin typeface="Arial"/>
              </a:rPr>
              <a:t>Search anomalies</a:t>
            </a:r>
            <a:endParaRPr/>
          </a:p>
          <a:p>
            <a:pPr lvl="2">
              <a:lnSpc>
                <a:spcPct val="90000"/>
              </a:lnSpc>
              <a:buFont typeface="Arial"/>
              <a:buChar char="•"/>
            </a:pPr>
            <a:r>
              <a:rPr lang="en-GB" sz="2200">
                <a:latin typeface="Arial"/>
              </a:rPr>
              <a:t>Some parallel search algorithms have search trees that search for solutions at varying depths. This can cause a speedup because of the fundamental difference between a parallel algorithm and a serial algorithm.</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31" name="TextShape 1"/>
          <p:cNvSpPr txBox="1"/>
          <p:nvPr/>
        </p:nvSpPr>
        <p:spPr>
          <a:xfrm>
            <a:off x="2950920" y="1720440"/>
            <a:ext cx="6110280" cy="1171800"/>
          </a:xfrm>
          <a:prstGeom prst="rect">
            <a:avLst/>
          </a:prstGeom>
          <a:noFill/>
          <a:ln>
            <a:noFill/>
          </a:ln>
        </p:spPr>
        <p:txBody>
          <a:bodyPr anchor="ctr"/>
          <a:p>
            <a:pPr/>
            <a:r>
              <a:rPr b="1" lang="en-GB" sz="4000">
                <a:latin typeface="Arial"/>
              </a:rPr>
              <a:t>Performance Tools</a:t>
            </a:r>
            <a:endParaRPr/>
          </a:p>
        </p:txBody>
      </p:sp>
      <p:sp>
        <p:nvSpPr>
          <p:cNvPr id="132"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33" name="TextShape 1"/>
          <p:cNvSpPr txBox="1"/>
          <p:nvPr/>
        </p:nvSpPr>
        <p:spPr>
          <a:xfrm>
            <a:off x="1441080" y="68040"/>
            <a:ext cx="7551720" cy="826920"/>
          </a:xfrm>
          <a:prstGeom prst="rect">
            <a:avLst/>
          </a:prstGeom>
          <a:noFill/>
          <a:ln>
            <a:noFill/>
          </a:ln>
        </p:spPr>
        <p:txBody>
          <a:bodyPr anchor="ctr"/>
          <a:p>
            <a:pPr/>
            <a:r>
              <a:rPr b="1" lang="en-GB" sz="3600">
                <a:latin typeface="Arial"/>
              </a:rPr>
              <a:t>Performance Tools</a:t>
            </a:r>
            <a:endParaRPr/>
          </a:p>
        </p:txBody>
      </p:sp>
      <p:sp>
        <p:nvSpPr>
          <p:cNvPr id="134" name="TextShape 2"/>
          <p:cNvSpPr txBox="1"/>
          <p:nvPr/>
        </p:nvSpPr>
        <p:spPr>
          <a:xfrm>
            <a:off x="274680" y="1376280"/>
            <a:ext cx="8648640" cy="4719600"/>
          </a:xfrm>
          <a:prstGeom prst="rect">
            <a:avLst/>
          </a:prstGeom>
          <a:noFill/>
          <a:ln>
            <a:noFill/>
          </a:ln>
        </p:spPr>
        <p:txBody>
          <a:bodyPr/>
          <a:p>
            <a:pPr>
              <a:buFont typeface="Arial"/>
              <a:buChar char="•"/>
            </a:pPr>
            <a:r>
              <a:rPr lang="en-GB" sz="2900">
                <a:latin typeface="Arial"/>
              </a:rPr>
              <a:t>The previous section emphasized the importance of constructing performance models and comparing these models to the actual performance of a parallel program. </a:t>
            </a:r>
            <a:endParaRPr/>
          </a:p>
          <a:p>
            <a:pPr>
              <a:buFont typeface="Arial"/>
              <a:buChar char="•"/>
            </a:pPr>
            <a:r>
              <a:rPr lang="en-GB" sz="2900">
                <a:latin typeface="Arial"/>
              </a:rPr>
              <a:t>This section discusses the tools used to collect empirical data used in these models and the issues you must take into account when collecting the data.</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35" name="TextShape 1"/>
          <p:cNvSpPr txBox="1"/>
          <p:nvPr/>
        </p:nvSpPr>
        <p:spPr>
          <a:xfrm>
            <a:off x="1441080" y="68040"/>
            <a:ext cx="7551720" cy="826920"/>
          </a:xfrm>
          <a:prstGeom prst="rect">
            <a:avLst/>
          </a:prstGeom>
          <a:noFill/>
          <a:ln>
            <a:noFill/>
          </a:ln>
        </p:spPr>
        <p:txBody>
          <a:bodyPr anchor="ctr"/>
          <a:p>
            <a:pPr/>
            <a:r>
              <a:rPr b="1" lang="en-GB" sz="3600">
                <a:latin typeface="Arial"/>
              </a:rPr>
              <a:t>Performance Tools</a:t>
            </a:r>
            <a:endParaRPr/>
          </a:p>
        </p:txBody>
      </p:sp>
      <p:sp>
        <p:nvSpPr>
          <p:cNvPr id="136"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en-GB" sz="2100">
                <a:latin typeface="Arial"/>
              </a:rPr>
              <a:t>You can use several data collection techniques to gather performance data. These techniques are</a:t>
            </a:r>
            <a:endParaRPr/>
          </a:p>
          <a:p>
            <a:pPr lvl="1">
              <a:lnSpc>
                <a:spcPct val="80000"/>
              </a:lnSpc>
              <a:buFont typeface="Arial"/>
              <a:buChar char="–"/>
            </a:pPr>
            <a:r>
              <a:rPr b="1" lang="en-GB" sz="1900">
                <a:latin typeface="Arial"/>
              </a:rPr>
              <a:t>Profiles</a:t>
            </a:r>
            <a:r>
              <a:rPr lang="en-GB" sz="1900">
                <a:latin typeface="Arial"/>
              </a:rPr>
              <a:t> show the amount of time a program spends on different program components. This information can be used to identify bottlenecks in a program. Also, profiles performed for a range of processors or problem sizes can identify components of a program that do not scale. Profiles are limited in that they can miss communication inefficiencies.</a:t>
            </a:r>
            <a:endParaRPr/>
          </a:p>
          <a:p>
            <a:pPr lvl="1">
              <a:lnSpc>
                <a:spcPct val="80000"/>
              </a:lnSpc>
              <a:buFont typeface="Arial"/>
              <a:buChar char="–"/>
            </a:pPr>
            <a:r>
              <a:rPr b="1" lang="en-GB" sz="1900">
                <a:latin typeface="Arial"/>
              </a:rPr>
              <a:t>Counters</a:t>
            </a:r>
            <a:r>
              <a:rPr lang="en-GB" sz="1900">
                <a:latin typeface="Arial"/>
              </a:rPr>
              <a:t> are data collection subroutines which increment whenever a specified event occurs. These programs can be used to record the number of procedure calls, total number of messages sent, total message volume, etc. A useful variant of a counter is a timer which determines the length of time spent executing a particular piece of code. </a:t>
            </a:r>
            <a:endParaRPr/>
          </a:p>
          <a:p>
            <a:pPr lvl="1">
              <a:lnSpc>
                <a:spcPct val="80000"/>
              </a:lnSpc>
              <a:buFont typeface="Arial"/>
              <a:buChar char="–"/>
            </a:pPr>
            <a:r>
              <a:rPr b="1" lang="en-GB" sz="1900">
                <a:latin typeface="Arial"/>
              </a:rPr>
              <a:t>Event traces</a:t>
            </a:r>
            <a:r>
              <a:rPr lang="en-GB" sz="1900">
                <a:latin typeface="Arial"/>
              </a:rPr>
              <a:t> contain the most detailed program performance information. A trace based system generates a file that records the significant events in the running of a program. For instance, a trace can record the time it takes to call a procedure or send a message. This kind of data collection technique can generate huge data files that can themselves perturb the performance of a program.</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37" name="TextShape 1"/>
          <p:cNvSpPr txBox="1"/>
          <p:nvPr/>
        </p:nvSpPr>
        <p:spPr>
          <a:xfrm>
            <a:off x="1441080" y="68040"/>
            <a:ext cx="7551720" cy="826920"/>
          </a:xfrm>
          <a:prstGeom prst="rect">
            <a:avLst/>
          </a:prstGeom>
          <a:noFill/>
          <a:ln>
            <a:noFill/>
          </a:ln>
        </p:spPr>
        <p:txBody>
          <a:bodyPr anchor="ctr"/>
          <a:p>
            <a:pPr/>
            <a:r>
              <a:rPr b="1" lang="en-GB" sz="3600">
                <a:latin typeface="Arial"/>
              </a:rPr>
              <a:t>Performance Tools</a:t>
            </a:r>
            <a:endParaRPr/>
          </a:p>
        </p:txBody>
      </p:sp>
      <p:sp>
        <p:nvSpPr>
          <p:cNvPr id="138"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en-GB" sz="2100">
                <a:latin typeface="Arial"/>
              </a:rPr>
              <a:t>When you are collecting empirical data you must take into account </a:t>
            </a:r>
            <a:endParaRPr/>
          </a:p>
          <a:p>
            <a:pPr lvl="1">
              <a:lnSpc>
                <a:spcPct val="80000"/>
              </a:lnSpc>
              <a:buFont typeface="Arial"/>
              <a:buChar char="–"/>
            </a:pPr>
            <a:r>
              <a:rPr b="1" lang="en-GB" sz="1900">
                <a:latin typeface="Arial"/>
              </a:rPr>
              <a:t>Accuracy.</a:t>
            </a:r>
            <a:r>
              <a:rPr lang="en-GB" sz="1900">
                <a:latin typeface="Arial"/>
              </a:rPr>
              <a:t> In general, performance data obtained using sampling techniques is less accurate than data obtained using counters or timers. In the case of timers, the accuracy of the clock must also be considered.</a:t>
            </a:r>
            <a:endParaRPr/>
          </a:p>
          <a:p>
            <a:pPr lvl="1">
              <a:lnSpc>
                <a:spcPct val="80000"/>
              </a:lnSpc>
              <a:buFont typeface="Arial"/>
              <a:buChar char="–"/>
            </a:pPr>
            <a:r>
              <a:rPr b="1" lang="en-GB" sz="1900">
                <a:latin typeface="Arial"/>
              </a:rPr>
              <a:t>Simplicity.</a:t>
            </a:r>
            <a:r>
              <a:rPr lang="en-GB" sz="1900">
                <a:latin typeface="Arial"/>
              </a:rPr>
              <a:t> The best tools, in many circumstances, are those that collect data automatically with little or no programmer intervention and provide convenient analysis capabilities. </a:t>
            </a:r>
            <a:endParaRPr/>
          </a:p>
          <a:p>
            <a:pPr lvl="1">
              <a:lnSpc>
                <a:spcPct val="80000"/>
              </a:lnSpc>
              <a:buFont typeface="Arial"/>
              <a:buChar char="–"/>
            </a:pPr>
            <a:r>
              <a:rPr b="1" lang="en-GB" sz="1900">
                <a:latin typeface="Arial"/>
              </a:rPr>
              <a:t>Flexibility.</a:t>
            </a:r>
            <a:r>
              <a:rPr lang="en-GB" sz="1900">
                <a:latin typeface="Arial"/>
              </a:rPr>
              <a:t> A flexible tool can easily be extended to collect additional performance data or to provide different views of the same data. Flexibility and simplicity are often opposing requirements.</a:t>
            </a:r>
            <a:endParaRPr/>
          </a:p>
          <a:p>
            <a:pPr lvl="1">
              <a:lnSpc>
                <a:spcPct val="80000"/>
              </a:lnSpc>
              <a:buFont typeface="Arial"/>
              <a:buChar char="–"/>
            </a:pPr>
            <a:r>
              <a:rPr b="1" lang="en-GB" sz="1900">
                <a:latin typeface="Arial"/>
              </a:rPr>
              <a:t>Intrusiveness.</a:t>
            </a:r>
            <a:r>
              <a:rPr lang="en-GB" sz="1900">
                <a:latin typeface="Arial"/>
              </a:rPr>
              <a:t> Unless a computer provides hardware support, performance data collection inevitably introduces some overhead. You need to be aware of this overhead and account for it when analyzing data.</a:t>
            </a:r>
            <a:endParaRPr/>
          </a:p>
          <a:p>
            <a:pPr lvl="1">
              <a:lnSpc>
                <a:spcPct val="80000"/>
              </a:lnSpc>
              <a:buFont typeface="Arial"/>
              <a:buChar char="–"/>
            </a:pPr>
            <a:r>
              <a:rPr b="1" lang="en-GB" sz="1900">
                <a:latin typeface="Arial"/>
              </a:rPr>
              <a:t>Abstraction.</a:t>
            </a:r>
            <a:r>
              <a:rPr lang="en-GB" sz="1900">
                <a:latin typeface="Arial"/>
              </a:rPr>
              <a:t> A good performance tool allows data to be examined at a level of abstraction appropriate for the programming model of the parallel program.</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39" name="TextShape 1"/>
          <p:cNvSpPr txBox="1"/>
          <p:nvPr/>
        </p:nvSpPr>
        <p:spPr>
          <a:xfrm>
            <a:off x="2950920" y="1720440"/>
            <a:ext cx="6110280" cy="1171800"/>
          </a:xfrm>
          <a:prstGeom prst="rect">
            <a:avLst/>
          </a:prstGeom>
          <a:noFill/>
          <a:ln>
            <a:noFill/>
          </a:ln>
        </p:spPr>
        <p:txBody>
          <a:bodyPr anchor="ctr"/>
          <a:p>
            <a:pPr/>
            <a:r>
              <a:rPr b="1" lang="en-GB" sz="3600">
                <a:latin typeface="Arial"/>
              </a:rPr>
              <a:t>Finding Bottlenecks with Profiling Tools </a:t>
            </a:r>
            <a:endParaRPr/>
          </a:p>
        </p:txBody>
      </p:sp>
      <p:sp>
        <p:nvSpPr>
          <p:cNvPr id="140"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41" name="TextShape 1"/>
          <p:cNvSpPr txBox="1"/>
          <p:nvPr/>
        </p:nvSpPr>
        <p:spPr>
          <a:xfrm>
            <a:off x="1441080" y="68040"/>
            <a:ext cx="7551720" cy="826920"/>
          </a:xfrm>
          <a:prstGeom prst="rect">
            <a:avLst/>
          </a:prstGeom>
          <a:noFill/>
          <a:ln>
            <a:noFill/>
          </a:ln>
        </p:spPr>
        <p:txBody>
          <a:bodyPr anchor="ctr"/>
          <a:p>
            <a:pPr/>
            <a:r>
              <a:rPr b="1" lang="en-GB" sz="3200">
                <a:latin typeface="Arial"/>
              </a:rPr>
              <a:t>Finding Bottlenecks with Profiling Tools </a:t>
            </a:r>
            <a:endParaRPr/>
          </a:p>
        </p:txBody>
      </p:sp>
      <p:sp>
        <p:nvSpPr>
          <p:cNvPr id="142"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en-GB" sz="2500">
                <a:latin typeface="Arial"/>
              </a:rPr>
              <a:t>Bottlenecks in your code can be of two types: </a:t>
            </a:r>
            <a:endParaRPr/>
          </a:p>
          <a:p>
            <a:pPr lvl="1">
              <a:lnSpc>
                <a:spcPct val="80000"/>
              </a:lnSpc>
              <a:buFont typeface="Arial"/>
              <a:buChar char="–"/>
            </a:pPr>
            <a:r>
              <a:rPr lang="en-GB" sz="2100">
                <a:latin typeface="Arial"/>
              </a:rPr>
              <a:t>computational bottlenecks (slow serial performance) </a:t>
            </a:r>
            <a:endParaRPr/>
          </a:p>
          <a:p>
            <a:pPr lvl="1">
              <a:lnSpc>
                <a:spcPct val="80000"/>
              </a:lnSpc>
              <a:buFont typeface="Arial"/>
              <a:buChar char="–"/>
            </a:pPr>
            <a:r>
              <a:rPr lang="en-GB" sz="2100">
                <a:latin typeface="Arial"/>
              </a:rPr>
              <a:t>communications bottlenecks</a:t>
            </a:r>
            <a:endParaRPr/>
          </a:p>
          <a:p>
            <a:pPr>
              <a:lnSpc>
                <a:spcPct val="80000"/>
              </a:lnSpc>
              <a:buFont typeface="Arial"/>
              <a:buChar char="•"/>
            </a:pPr>
            <a:r>
              <a:rPr lang="en-GB" sz="2500">
                <a:latin typeface="Arial"/>
              </a:rPr>
              <a:t>Tools are available for gathering information about both. The simplest tool to use is the MPI routine MPI_WTIME which can give you information about the performance of a particular section of your code. For a more detailed analysis, you can typically use any of a number of performance analysis tools designed for either serial or parallel codes. These are discussed in the next two sections.</a:t>
            </a:r>
            <a:endParaRPr/>
          </a:p>
          <a:p>
            <a:pPr>
              <a:lnSpc>
                <a:spcPct val="80000"/>
              </a:lnSpc>
              <a:buFont typeface="Arial"/>
              <a:buChar char="•"/>
            </a:pPr>
            <a:r>
              <a:rPr lang="en-GB" sz="2500">
                <a:latin typeface="Arial"/>
              </a:rPr>
              <a:t>Definition of MPI_WTIME</a:t>
            </a:r>
            <a:endParaRPr/>
          </a:p>
          <a:p>
            <a:pPr lvl="1">
              <a:lnSpc>
                <a:spcPct val="80000"/>
              </a:lnSpc>
              <a:buFont typeface="Arial"/>
              <a:buChar char="–"/>
            </a:pPr>
            <a:r>
              <a:rPr lang="en-GB" sz="2100">
                <a:latin typeface="Arial"/>
              </a:rPr>
              <a:t>Used to return a number of wall-clock seconds (floating-point) that have elapsed since some time in the past. </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89" name="TextShape 1"/>
          <p:cNvSpPr txBox="1"/>
          <p:nvPr/>
        </p:nvSpPr>
        <p:spPr>
          <a:xfrm>
            <a:off x="2950920" y="1720440"/>
            <a:ext cx="6110280" cy="1171800"/>
          </a:xfrm>
          <a:prstGeom prst="rect">
            <a:avLst/>
          </a:prstGeom>
          <a:noFill/>
          <a:ln>
            <a:noFill/>
          </a:ln>
        </p:spPr>
        <p:txBody>
          <a:bodyPr anchor="ctr"/>
          <a:p>
            <a:pPr/>
            <a:r>
              <a:rPr b="1" lang="en-GB" sz="3600">
                <a:latin typeface="Arial"/>
              </a:rPr>
              <a:t>Introduction to Performance Modeling </a:t>
            </a:r>
            <a:endParaRPr/>
          </a:p>
        </p:txBody>
      </p:sp>
      <p:sp>
        <p:nvSpPr>
          <p:cNvPr id="90"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43" name="TextShape 1"/>
          <p:cNvSpPr txBox="1"/>
          <p:nvPr/>
        </p:nvSpPr>
        <p:spPr>
          <a:xfrm>
            <a:off x="1441080" y="68040"/>
            <a:ext cx="7551720" cy="826920"/>
          </a:xfrm>
          <a:prstGeom prst="rect">
            <a:avLst/>
          </a:prstGeom>
          <a:noFill/>
          <a:ln>
            <a:noFill/>
          </a:ln>
        </p:spPr>
        <p:txBody>
          <a:bodyPr anchor="ctr"/>
          <a:p>
            <a:pPr/>
            <a:r>
              <a:rPr b="1" lang="en-GB" sz="3600">
                <a:latin typeface="Arial"/>
              </a:rPr>
              <a:t>Serial Profiling Tools </a:t>
            </a:r>
            <a:endParaRPr/>
          </a:p>
        </p:txBody>
      </p:sp>
      <p:sp>
        <p:nvSpPr>
          <p:cNvPr id="144"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zh-TW" sz="2100">
                <a:latin typeface="Arial"/>
              </a:rPr>
              <a:t>We discuss the serial tools first since some of these tools form the basis for more sophisticated parallel performance tools. </a:t>
            </a:r>
            <a:endParaRPr/>
          </a:p>
          <a:p>
            <a:pPr>
              <a:lnSpc>
                <a:spcPct val="90000"/>
              </a:lnSpc>
              <a:buFont typeface="Arial"/>
              <a:buChar char="•"/>
            </a:pPr>
            <a:r>
              <a:rPr lang="zh-TW" sz="2100">
                <a:latin typeface="Arial"/>
              </a:rPr>
              <a:t>Also, you generally want to start from a highly optimized serial code when converting to a parallel implementation. </a:t>
            </a:r>
            <a:endParaRPr/>
          </a:p>
          <a:p>
            <a:pPr>
              <a:lnSpc>
                <a:spcPct val="90000"/>
              </a:lnSpc>
              <a:buFont typeface="Arial"/>
              <a:buChar char="•"/>
            </a:pPr>
            <a:r>
              <a:rPr lang="zh-TW" sz="2100">
                <a:latin typeface="Arial"/>
              </a:rPr>
              <a:t>Some useful serial performance analysis tools include Speedshop (ssrun, SGI) and Performance Application Programming Interface (PAPI (</a:t>
            </a:r>
            <a:r>
              <a:rPr lang="en-US" sz="2100">
                <a:latin typeface="Arial"/>
              </a:rPr>
              <a:t>http://icl.cs.utk.edu/papi/</a:t>
            </a:r>
            <a:r>
              <a:rPr lang="zh-TW" sz="2100">
                <a:latin typeface="Arial"/>
              </a:rPr>
              <a:t>), many platforms). </a:t>
            </a:r>
            <a:endParaRPr/>
          </a:p>
          <a:p>
            <a:pPr>
              <a:lnSpc>
                <a:spcPct val="90000"/>
              </a:lnSpc>
              <a:buFont typeface="Arial"/>
              <a:buChar char="•"/>
            </a:pPr>
            <a:r>
              <a:rPr lang="zh-TW" sz="2100">
                <a:latin typeface="Arial"/>
              </a:rPr>
              <a:t>The Speedshop and PAPI tools use hardware event counters within your CPU to gather information about the performance of your code. Thus, they can be used to gather information without recompiling your original code. PAPI also provides the low-level interface for another tool called HPMcount.</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45" name="TextShape 1"/>
          <p:cNvSpPr txBox="1"/>
          <p:nvPr/>
        </p:nvSpPr>
        <p:spPr>
          <a:xfrm>
            <a:off x="1441080" y="68040"/>
            <a:ext cx="7551720" cy="826920"/>
          </a:xfrm>
          <a:prstGeom prst="rect">
            <a:avLst/>
          </a:prstGeom>
          <a:noFill/>
          <a:ln>
            <a:noFill/>
          </a:ln>
        </p:spPr>
        <p:txBody>
          <a:bodyPr anchor="ctr"/>
          <a:p>
            <a:pPr/>
            <a:r>
              <a:rPr b="1" lang="en-GB" sz="3600">
                <a:latin typeface="Arial"/>
              </a:rPr>
              <a:t>Serial Profiling Tools</a:t>
            </a:r>
            <a:endParaRPr/>
          </a:p>
        </p:txBody>
      </p:sp>
      <p:sp>
        <p:nvSpPr>
          <p:cNvPr id="146"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zh-TW" sz="1500">
                <a:latin typeface="Arial"/>
              </a:rPr>
              <a:t>Definition of Hardware Event Counters </a:t>
            </a:r>
            <a:endParaRPr/>
          </a:p>
          <a:p>
            <a:pPr lvl="1">
              <a:lnSpc>
                <a:spcPct val="80000"/>
              </a:lnSpc>
              <a:buFont typeface="Arial"/>
              <a:buChar char="–"/>
            </a:pPr>
            <a:r>
              <a:rPr lang="zh-TW" sz="1300">
                <a:latin typeface="Arial"/>
              </a:rPr>
              <a:t>Hardware event counters are extra logic gates that are inserted in the actual processor to keep track of specific computational events and are usually updated at every clock cycle. </a:t>
            </a:r>
            <a:endParaRPr/>
          </a:p>
          <a:p>
            <a:pPr lvl="1">
              <a:lnSpc>
                <a:spcPct val="80000"/>
              </a:lnSpc>
              <a:buFont typeface="Arial"/>
              <a:buChar char="–"/>
            </a:pPr>
            <a:r>
              <a:rPr lang="zh-TW" sz="1300">
                <a:latin typeface="Arial"/>
              </a:rPr>
              <a:t>These types of counters are non-intrusive, and very accurate, because you don't perturb the code whose performance you are trying to assess with extra code. </a:t>
            </a:r>
            <a:endParaRPr/>
          </a:p>
          <a:p>
            <a:pPr lvl="1">
              <a:lnSpc>
                <a:spcPct val="80000"/>
              </a:lnSpc>
              <a:buFont typeface="Arial"/>
              <a:buChar char="–"/>
            </a:pPr>
            <a:r>
              <a:rPr lang="zh-TW" sz="1300">
                <a:latin typeface="Arial"/>
              </a:rPr>
              <a:t>These tools usually allow you to determine which subroutines in your code are responsible for poor performance. </a:t>
            </a:r>
            <a:endParaRPr/>
          </a:p>
          <a:p>
            <a:pPr lvl="1">
              <a:lnSpc>
                <a:spcPct val="80000"/>
              </a:lnSpc>
              <a:buFont typeface="Arial"/>
              <a:buChar char="–"/>
            </a:pPr>
            <a:r>
              <a:rPr lang="zh-TW" sz="1300">
                <a:latin typeface="Arial"/>
              </a:rPr>
              <a:t>More detailed analyses of code blocks within a subroutine can be done by instrumenting the code. </a:t>
            </a:r>
            <a:endParaRPr/>
          </a:p>
          <a:p>
            <a:pPr lvl="1">
              <a:lnSpc>
                <a:spcPct val="80000"/>
              </a:lnSpc>
              <a:buFont typeface="Arial"/>
              <a:buChar char="–"/>
            </a:pPr>
            <a:r>
              <a:rPr lang="zh-TW" sz="1300">
                <a:latin typeface="Arial"/>
              </a:rPr>
              <a:t>The computational events that are counted (and the number of events you can simultaneously track) depend on the details of the specific processor, but some common ones are </a:t>
            </a:r>
            <a:endParaRPr/>
          </a:p>
          <a:p>
            <a:pPr lvl="2">
              <a:lnSpc>
                <a:spcPct val="80000"/>
              </a:lnSpc>
              <a:buFont typeface="Arial"/>
              <a:buChar char="•"/>
            </a:pPr>
            <a:r>
              <a:rPr lang="zh-TW" sz="1100">
                <a:latin typeface="Arial"/>
              </a:rPr>
              <a:t>Cycles </a:t>
            </a:r>
            <a:endParaRPr/>
          </a:p>
          <a:p>
            <a:pPr lvl="2">
              <a:lnSpc>
                <a:spcPct val="80000"/>
              </a:lnSpc>
              <a:buFont typeface="Arial"/>
              <a:buChar char="•"/>
            </a:pPr>
            <a:r>
              <a:rPr lang="zh-TW" sz="1100">
                <a:latin typeface="Arial"/>
              </a:rPr>
              <a:t>Instructions </a:t>
            </a:r>
            <a:endParaRPr/>
          </a:p>
          <a:p>
            <a:pPr lvl="2">
              <a:lnSpc>
                <a:spcPct val="80000"/>
              </a:lnSpc>
              <a:buFont typeface="Arial"/>
              <a:buChar char="•"/>
            </a:pPr>
            <a:r>
              <a:rPr lang="zh-TW" sz="1100">
                <a:latin typeface="Arial"/>
              </a:rPr>
              <a:t>Floating point and fixed point operations </a:t>
            </a:r>
            <a:endParaRPr/>
          </a:p>
          <a:p>
            <a:pPr lvl="2">
              <a:lnSpc>
                <a:spcPct val="80000"/>
              </a:lnSpc>
              <a:buFont typeface="Arial"/>
              <a:buChar char="•"/>
            </a:pPr>
            <a:r>
              <a:rPr lang="zh-TW" sz="1100">
                <a:latin typeface="Arial"/>
              </a:rPr>
              <a:t>Loads and Stores </a:t>
            </a:r>
            <a:endParaRPr/>
          </a:p>
          <a:p>
            <a:pPr lvl="2">
              <a:lnSpc>
                <a:spcPct val="80000"/>
              </a:lnSpc>
              <a:buFont typeface="Arial"/>
              <a:buChar char="•"/>
            </a:pPr>
            <a:r>
              <a:rPr lang="zh-TW" sz="1100">
                <a:latin typeface="Arial"/>
              </a:rPr>
              <a:t>Cache misses </a:t>
            </a:r>
            <a:endParaRPr/>
          </a:p>
          <a:p>
            <a:pPr lvl="2">
              <a:lnSpc>
                <a:spcPct val="80000"/>
              </a:lnSpc>
              <a:buFont typeface="Arial"/>
              <a:buChar char="•"/>
            </a:pPr>
            <a:r>
              <a:rPr lang="zh-TW" sz="1100">
                <a:latin typeface="Arial"/>
              </a:rPr>
              <a:t>TLB misses </a:t>
            </a:r>
            <a:endParaRPr/>
          </a:p>
          <a:p>
            <a:pPr lvl="1">
              <a:lnSpc>
                <a:spcPct val="80000"/>
              </a:lnSpc>
              <a:buFont typeface="Arial"/>
              <a:buChar char="–"/>
            </a:pPr>
            <a:r>
              <a:rPr lang="zh-TW" sz="1300">
                <a:latin typeface="Arial"/>
              </a:rPr>
              <a:t>These built in counters can be used to define other useful metrics such as </a:t>
            </a:r>
            <a:endParaRPr/>
          </a:p>
          <a:p>
            <a:pPr lvl="2">
              <a:lnSpc>
                <a:spcPct val="80000"/>
              </a:lnSpc>
              <a:buFont typeface="Arial"/>
              <a:buChar char="•"/>
            </a:pPr>
            <a:r>
              <a:rPr lang="zh-TW" sz="1100">
                <a:latin typeface="Arial"/>
              </a:rPr>
              <a:t>CPI: cycles per instruction (or IPC) </a:t>
            </a:r>
            <a:endParaRPr/>
          </a:p>
          <a:p>
            <a:pPr lvl="2">
              <a:lnSpc>
                <a:spcPct val="80000"/>
              </a:lnSpc>
              <a:buFont typeface="Arial"/>
              <a:buChar char="•"/>
            </a:pPr>
            <a:r>
              <a:rPr lang="zh-TW" sz="1100">
                <a:latin typeface="Arial"/>
              </a:rPr>
              <a:t>Floating point rate </a:t>
            </a:r>
            <a:endParaRPr/>
          </a:p>
          <a:p>
            <a:pPr lvl="2">
              <a:lnSpc>
                <a:spcPct val="80000"/>
              </a:lnSpc>
              <a:buFont typeface="Arial"/>
              <a:buChar char="•"/>
            </a:pPr>
            <a:r>
              <a:rPr lang="zh-TW" sz="1100">
                <a:latin typeface="Arial"/>
              </a:rPr>
              <a:t>Computation intensity </a:t>
            </a:r>
            <a:endParaRPr/>
          </a:p>
          <a:p>
            <a:pPr lvl="2">
              <a:lnSpc>
                <a:spcPct val="80000"/>
              </a:lnSpc>
              <a:buFont typeface="Arial"/>
              <a:buChar char="•"/>
            </a:pPr>
            <a:r>
              <a:rPr lang="zh-TW" sz="1100">
                <a:latin typeface="Arial"/>
              </a:rPr>
              <a:t>Instructions per cache miss </a:t>
            </a:r>
            <a:endParaRPr/>
          </a:p>
          <a:p>
            <a:pPr lvl="2">
              <a:lnSpc>
                <a:spcPct val="80000"/>
              </a:lnSpc>
              <a:buFont typeface="Arial"/>
              <a:buChar char="•"/>
            </a:pPr>
            <a:r>
              <a:rPr lang="zh-TW" sz="1100">
                <a:latin typeface="Arial"/>
              </a:rPr>
              <a:t>Instructions per load/store </a:t>
            </a:r>
            <a:endParaRPr/>
          </a:p>
          <a:p>
            <a:pPr lvl="2">
              <a:lnSpc>
                <a:spcPct val="80000"/>
              </a:lnSpc>
              <a:buFont typeface="Arial"/>
              <a:buChar char="•"/>
            </a:pPr>
            <a:r>
              <a:rPr lang="zh-TW" sz="1100">
                <a:latin typeface="Arial"/>
              </a:rPr>
              <a:t>Load/stores per data cache miss </a:t>
            </a:r>
            <a:endParaRPr/>
          </a:p>
          <a:p>
            <a:pPr lvl="2">
              <a:lnSpc>
                <a:spcPct val="80000"/>
              </a:lnSpc>
              <a:buFont typeface="Arial"/>
              <a:buChar char="•"/>
            </a:pPr>
            <a:r>
              <a:rPr lang="zh-TW" sz="1100">
                <a:latin typeface="Arial"/>
              </a:rPr>
              <a:t>Loads per load miss </a:t>
            </a:r>
            <a:endParaRPr/>
          </a:p>
          <a:p>
            <a:pPr lvl="2">
              <a:lnSpc>
                <a:spcPct val="80000"/>
              </a:lnSpc>
              <a:buFont typeface="Arial"/>
              <a:buChar char="•"/>
            </a:pPr>
            <a:r>
              <a:rPr lang="zh-TW" sz="1100">
                <a:latin typeface="Arial"/>
              </a:rPr>
              <a:t>Stores per TLB miss </a:t>
            </a:r>
            <a:endParaRPr/>
          </a:p>
          <a:p>
            <a:pPr lvl="2">
              <a:lnSpc>
                <a:spcPct val="80000"/>
              </a:lnSpc>
              <a:buFont typeface="Arial"/>
              <a:buChar char="•"/>
            </a:pPr>
            <a:r>
              <a:rPr lang="zh-TW" sz="1100">
                <a:latin typeface="Arial"/>
              </a:rPr>
              <a:t>Cache hit rate</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47" name="TextShape 1"/>
          <p:cNvSpPr txBox="1"/>
          <p:nvPr/>
        </p:nvSpPr>
        <p:spPr>
          <a:xfrm>
            <a:off x="1441080" y="68040"/>
            <a:ext cx="7551720" cy="826920"/>
          </a:xfrm>
          <a:prstGeom prst="rect">
            <a:avLst/>
          </a:prstGeom>
          <a:noFill/>
          <a:ln>
            <a:noFill/>
          </a:ln>
        </p:spPr>
        <p:txBody>
          <a:bodyPr anchor="ctr"/>
          <a:p>
            <a:pPr/>
            <a:r>
              <a:rPr b="1" lang="en-GB" sz="3600">
                <a:latin typeface="Arial"/>
              </a:rPr>
              <a:t>Parallel Profiling Tools </a:t>
            </a:r>
            <a:endParaRPr/>
          </a:p>
        </p:txBody>
      </p:sp>
      <p:sp>
        <p:nvSpPr>
          <p:cNvPr id="148" name="TextShape 2"/>
          <p:cNvSpPr txBox="1"/>
          <p:nvPr/>
        </p:nvSpPr>
        <p:spPr>
          <a:xfrm>
            <a:off x="274680" y="1376280"/>
            <a:ext cx="8648640" cy="4719600"/>
          </a:xfrm>
          <a:prstGeom prst="rect">
            <a:avLst/>
          </a:prstGeom>
          <a:noFill/>
          <a:ln>
            <a:noFill/>
          </a:ln>
        </p:spPr>
        <p:txBody>
          <a:bodyPr/>
          <a:p>
            <a:pPr>
              <a:lnSpc>
                <a:spcPct val="80000"/>
              </a:lnSpc>
              <a:buFont typeface="Arial"/>
              <a:buChar char="•"/>
            </a:pPr>
            <a:r>
              <a:rPr lang="zh-TW" sz="1900">
                <a:latin typeface="Arial"/>
              </a:rPr>
              <a:t>Some MPI aware parallel performance analysis tools include Vampir (</a:t>
            </a:r>
            <a:r>
              <a:rPr lang="zh-TW" sz="1900">
                <a:solidFill>
                  <a:srgbClr val="ccccff"/>
                </a:solidFill>
                <a:latin typeface="Arial"/>
                <a:hlinkClick r:id="rId2"/>
              </a:rPr>
              <a:t>http://www.pallas.com/e/products/vampir/</a:t>
            </a:r>
            <a:r>
              <a:rPr lang="zh-TW" sz="1900">
                <a:latin typeface="Arial"/>
              </a:rPr>
              <a:t> multiple platforms), DEEP/MPI (http://www.crescentbaysoftware.com/deep.html) and HPMcount (IBM SP3 and Linux). In some cases, profiling information can be gathered without recompiling your code. </a:t>
            </a:r>
            <a:endParaRPr/>
          </a:p>
          <a:p>
            <a:pPr>
              <a:lnSpc>
                <a:spcPct val="80000"/>
              </a:lnSpc>
              <a:buFont typeface="Arial"/>
              <a:buChar char="•"/>
            </a:pPr>
            <a:r>
              <a:rPr lang="zh-TW" sz="1900">
                <a:latin typeface="Arial"/>
              </a:rPr>
              <a:t>In contrast to the serial profiling tools, the parallel profiling tools usually require you to instrument your parallel code in some fashion. Vampir falls into this category. Others can take advantage of hardware event counters.</a:t>
            </a:r>
            <a:endParaRPr/>
          </a:p>
          <a:p>
            <a:pPr>
              <a:lnSpc>
                <a:spcPct val="80000"/>
              </a:lnSpc>
              <a:buFont typeface="Arial"/>
              <a:buChar char="•"/>
            </a:pPr>
            <a:r>
              <a:rPr lang="zh-TW" sz="1900">
                <a:latin typeface="Arial"/>
              </a:rPr>
              <a:t>Vampir is available on all major MPI platforms. It includes a MPI tracing and profiling library (Vampirtrace) that records execution of MPI routines, point-to-point and collective communications, as well as user-defined events such as subroutines and code blocks. </a:t>
            </a:r>
            <a:endParaRPr/>
          </a:p>
          <a:p>
            <a:pPr>
              <a:lnSpc>
                <a:spcPct val="80000"/>
              </a:lnSpc>
              <a:buFont typeface="Arial"/>
              <a:buChar char="•"/>
            </a:pPr>
            <a:r>
              <a:rPr lang="zh-TW" sz="1900">
                <a:latin typeface="Arial"/>
              </a:rPr>
              <a:t>HPMcount, which is based upon PAPI can take advantage of hardware counters to characterize your code. HPMcount is being developed for performance measurement of applications running on IBM Power3 systems but it also works on Linux.  It is in early development.</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49" name="TextShape 1"/>
          <p:cNvSpPr txBox="1"/>
          <p:nvPr/>
        </p:nvSpPr>
        <p:spPr>
          <a:xfrm>
            <a:off x="2950920" y="1720440"/>
            <a:ext cx="6110280" cy="1171800"/>
          </a:xfrm>
          <a:prstGeom prst="rect">
            <a:avLst/>
          </a:prstGeom>
          <a:noFill/>
          <a:ln>
            <a:noFill/>
          </a:ln>
        </p:spPr>
        <p:txBody>
          <a:bodyPr anchor="ctr"/>
          <a:p>
            <a:pPr/>
            <a:r>
              <a:rPr b="1" lang="en-GB" sz="4000">
                <a:latin typeface="Arial"/>
              </a:rPr>
              <a:t>END</a:t>
            </a:r>
            <a:endParaRPr/>
          </a:p>
        </p:txBody>
      </p:sp>
      <p:sp>
        <p:nvSpPr>
          <p:cNvPr id="150" name="TextShape 2"/>
          <p:cNvSpPr txBox="1"/>
          <p:nvPr/>
        </p:nvSpPr>
        <p:spPr>
          <a:xfrm>
            <a:off x="2814120" y="3166920"/>
            <a:ext cx="6178680" cy="827280"/>
          </a:xfrm>
          <a:prstGeom prst="rect">
            <a:avLst/>
          </a:prstGeom>
          <a:noFill/>
          <a:ln>
            <a:noFill/>
          </a:ln>
        </p:spPr>
        <p:txBody>
          <a:bodyPr/>
          <a:p>
            <a:pPr algn="ct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1" name="TextShape 1"/>
          <p:cNvSpPr txBox="1"/>
          <p:nvPr/>
        </p:nvSpPr>
        <p:spPr>
          <a:xfrm>
            <a:off x="1441080" y="68040"/>
            <a:ext cx="7551720" cy="826920"/>
          </a:xfrm>
          <a:prstGeom prst="rect">
            <a:avLst/>
          </a:prstGeom>
          <a:noFill/>
          <a:ln>
            <a:noFill/>
          </a:ln>
        </p:spPr>
        <p:txBody>
          <a:bodyPr anchor="ctr"/>
          <a:p>
            <a:pPr/>
            <a:r>
              <a:rPr b="1" lang="en-GB" sz="3200">
                <a:latin typeface="Arial"/>
              </a:rPr>
              <a:t>Introduction to Performance Modeling </a:t>
            </a:r>
            <a:endParaRPr/>
          </a:p>
        </p:txBody>
      </p:sp>
      <p:sp>
        <p:nvSpPr>
          <p:cNvPr id="92" name="TextShape 2"/>
          <p:cNvSpPr txBox="1"/>
          <p:nvPr/>
        </p:nvSpPr>
        <p:spPr>
          <a:xfrm>
            <a:off x="274680" y="1376280"/>
            <a:ext cx="8648640" cy="4719600"/>
          </a:xfrm>
          <a:prstGeom prst="rect">
            <a:avLst/>
          </a:prstGeom>
          <a:noFill/>
          <a:ln>
            <a:noFill/>
          </a:ln>
        </p:spPr>
        <p:txBody>
          <a:bodyPr/>
          <a:p>
            <a:pPr>
              <a:buFont typeface="Arial"/>
              <a:buChar char="•"/>
            </a:pPr>
            <a:r>
              <a:rPr lang="en-GB" sz="2500">
                <a:latin typeface="Arial"/>
              </a:rPr>
              <a:t>In this section, three metrics that are commonly used to measure performance are introduced . They are</a:t>
            </a:r>
            <a:endParaRPr/>
          </a:p>
          <a:p>
            <a:pPr lvl="1">
              <a:buFont typeface="Arial"/>
              <a:buChar char="–"/>
            </a:pPr>
            <a:r>
              <a:rPr lang="en-GB" sz="2100">
                <a:latin typeface="Arial"/>
              </a:rPr>
              <a:t>execution time</a:t>
            </a:r>
            <a:endParaRPr/>
          </a:p>
          <a:p>
            <a:pPr lvl="1">
              <a:buFont typeface="Arial"/>
              <a:buChar char="–"/>
            </a:pPr>
            <a:r>
              <a:rPr lang="en-GB" sz="2100">
                <a:latin typeface="Arial"/>
              </a:rPr>
              <a:t>efficiency</a:t>
            </a:r>
            <a:endParaRPr/>
          </a:p>
          <a:p>
            <a:pPr lvl="1">
              <a:buFont typeface="Arial"/>
              <a:buChar char="–"/>
            </a:pPr>
            <a:r>
              <a:rPr lang="en-GB" sz="2100">
                <a:latin typeface="Arial"/>
              </a:rPr>
              <a:t>speedup</a:t>
            </a:r>
            <a:endParaRPr/>
          </a:p>
          <a:p>
            <a:pPr>
              <a:buFont typeface="Arial"/>
              <a:buChar char="•"/>
            </a:pPr>
            <a:r>
              <a:rPr lang="en-GB" sz="2500">
                <a:latin typeface="Arial"/>
              </a:rPr>
              <a:t>Then, three simple models used to roughly estimate a parallel program's performance are discussed. These approaches should be taken as approximate measures of a parallel program's performance. More comprehensive ways of measuring performance will be discussed in a later section.</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3" name="TextShape 1"/>
          <p:cNvSpPr txBox="1"/>
          <p:nvPr/>
        </p:nvSpPr>
        <p:spPr>
          <a:xfrm>
            <a:off x="1441080" y="68040"/>
            <a:ext cx="7551720" cy="826920"/>
          </a:xfrm>
          <a:prstGeom prst="rect">
            <a:avLst/>
          </a:prstGeom>
          <a:noFill/>
          <a:ln>
            <a:noFill/>
          </a:ln>
        </p:spPr>
        <p:txBody>
          <a:bodyPr anchor="ctr"/>
          <a:p>
            <a:pPr/>
            <a:r>
              <a:rPr b="1" lang="en-GB" sz="3600">
                <a:latin typeface="Arial"/>
              </a:rPr>
              <a:t>Performance Metrics </a:t>
            </a:r>
            <a:endParaRPr/>
          </a:p>
        </p:txBody>
      </p:sp>
      <p:sp>
        <p:nvSpPr>
          <p:cNvPr id="94" name="TextShape 2"/>
          <p:cNvSpPr txBox="1"/>
          <p:nvPr/>
        </p:nvSpPr>
        <p:spPr>
          <a:xfrm>
            <a:off x="274680" y="1376280"/>
            <a:ext cx="8648640" cy="4719600"/>
          </a:xfrm>
          <a:prstGeom prst="rect">
            <a:avLst/>
          </a:prstGeom>
          <a:noFill/>
          <a:ln>
            <a:noFill/>
          </a:ln>
        </p:spPr>
        <p:txBody>
          <a:bodyPr/>
          <a:p>
            <a:pPr>
              <a:buFont typeface="Arial"/>
              <a:buChar char="•"/>
            </a:pPr>
            <a:r>
              <a:rPr lang="en-GB" sz="2900">
                <a:latin typeface="Arial"/>
              </a:rPr>
              <a:t>An obvious performance parameter is a parallel program's </a:t>
            </a:r>
            <a:r>
              <a:rPr b="1" lang="en-GB" sz="2900">
                <a:latin typeface="Arial"/>
              </a:rPr>
              <a:t>execution time</a:t>
            </a:r>
            <a:r>
              <a:rPr lang="en-GB" sz="2900">
                <a:latin typeface="Arial"/>
              </a:rPr>
              <a:t>, or what is commonly referred to as the </a:t>
            </a:r>
            <a:r>
              <a:rPr i="1" lang="en-GB" sz="2900">
                <a:latin typeface="Arial"/>
              </a:rPr>
              <a:t>wall-clock time</a:t>
            </a:r>
            <a:r>
              <a:rPr lang="en-GB" sz="2900">
                <a:latin typeface="Arial"/>
              </a:rPr>
              <a:t>. </a:t>
            </a:r>
            <a:endParaRPr/>
          </a:p>
          <a:p>
            <a:pPr>
              <a:buFont typeface="Arial"/>
              <a:buChar char="•"/>
            </a:pPr>
            <a:r>
              <a:rPr lang="en-GB" sz="2900">
                <a:latin typeface="Arial"/>
              </a:rPr>
              <a:t>The execution time is defined as the time elapsed from when the first processor starts executing a problem to when the last processor completes execution. </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5" name="TextShape 1"/>
          <p:cNvSpPr txBox="1"/>
          <p:nvPr/>
        </p:nvSpPr>
        <p:spPr>
          <a:xfrm>
            <a:off x="1441080" y="68040"/>
            <a:ext cx="7551720" cy="826920"/>
          </a:xfrm>
          <a:prstGeom prst="rect">
            <a:avLst/>
          </a:prstGeom>
          <a:noFill/>
          <a:ln>
            <a:noFill/>
          </a:ln>
        </p:spPr>
        <p:txBody>
          <a:bodyPr anchor="ctr"/>
          <a:p>
            <a:pPr/>
            <a:r>
              <a:rPr b="1" lang="en-GB" sz="3600">
                <a:latin typeface="Arial"/>
              </a:rPr>
              <a:t>Performance Metrics</a:t>
            </a:r>
            <a:endParaRPr/>
          </a:p>
        </p:txBody>
      </p:sp>
      <p:sp>
        <p:nvSpPr>
          <p:cNvPr id="96" name="TextShape 2"/>
          <p:cNvSpPr txBox="1"/>
          <p:nvPr/>
        </p:nvSpPr>
        <p:spPr>
          <a:xfrm>
            <a:off x="274680" y="1376280"/>
            <a:ext cx="8648640" cy="4719600"/>
          </a:xfrm>
          <a:prstGeom prst="rect">
            <a:avLst/>
          </a:prstGeom>
          <a:noFill/>
          <a:ln>
            <a:noFill/>
          </a:ln>
        </p:spPr>
        <p:txBody>
          <a:bodyPr/>
          <a:p>
            <a:pPr>
              <a:lnSpc>
                <a:spcPct val="90000"/>
              </a:lnSpc>
              <a:buFont typeface="Arial"/>
              <a:buChar char="•"/>
            </a:pPr>
            <a:r>
              <a:rPr lang="zh-TW" sz="2100">
                <a:latin typeface="Arial"/>
              </a:rPr>
              <a:t>It is sometimes useful to have a metric that is independent of the problem size. </a:t>
            </a:r>
            <a:endParaRPr/>
          </a:p>
          <a:p>
            <a:pPr>
              <a:lnSpc>
                <a:spcPct val="90000"/>
              </a:lnSpc>
              <a:buFont typeface="Arial"/>
              <a:buChar char="•"/>
            </a:pPr>
            <a:r>
              <a:rPr lang="zh-TW" sz="2100">
                <a:latin typeface="Arial"/>
              </a:rPr>
              <a:t>Two measures that are independent of problem size are</a:t>
            </a:r>
            <a:r>
              <a:rPr b="1" lang="zh-TW" sz="2100">
                <a:latin typeface="Arial"/>
              </a:rPr>
              <a:t> relative efficiency</a:t>
            </a:r>
            <a:r>
              <a:rPr lang="zh-TW" sz="2100">
                <a:latin typeface="Arial"/>
              </a:rPr>
              <a:t> and </a:t>
            </a:r>
            <a:r>
              <a:rPr b="1" lang="zh-TW" sz="2100">
                <a:latin typeface="Arial"/>
              </a:rPr>
              <a:t>relative speedup</a:t>
            </a:r>
            <a:r>
              <a:rPr lang="zh-TW" sz="2100">
                <a:latin typeface="Arial"/>
              </a:rPr>
              <a:t>. </a:t>
            </a:r>
            <a:endParaRPr/>
          </a:p>
          <a:p>
            <a:pPr lvl="1">
              <a:lnSpc>
                <a:spcPct val="90000"/>
              </a:lnSpc>
              <a:buFont typeface="Arial"/>
              <a:buChar char="–"/>
            </a:pPr>
            <a:r>
              <a:rPr lang="zh-TW" sz="1900">
                <a:latin typeface="Arial"/>
              </a:rPr>
              <a:t>Relative efficiency is defined as T</a:t>
            </a:r>
            <a:r>
              <a:rPr lang="zh-TW" sz="1900" baseline="-25000">
                <a:latin typeface="Arial"/>
              </a:rPr>
              <a:t>1</a:t>
            </a:r>
            <a:r>
              <a:rPr lang="zh-TW" sz="1900">
                <a:latin typeface="Arial"/>
              </a:rPr>
              <a:t>/(P*T</a:t>
            </a:r>
            <a:r>
              <a:rPr lang="zh-TW" sz="1900" baseline="-25000">
                <a:latin typeface="Arial"/>
              </a:rPr>
              <a:t>p</a:t>
            </a:r>
            <a:r>
              <a:rPr lang="zh-TW" sz="1900">
                <a:latin typeface="Arial"/>
              </a:rPr>
              <a:t>), where T</a:t>
            </a:r>
            <a:r>
              <a:rPr lang="zh-TW" sz="1900" baseline="-25000">
                <a:latin typeface="Arial"/>
              </a:rPr>
              <a:t>1</a:t>
            </a:r>
            <a:r>
              <a:rPr lang="zh-TW" sz="1900">
                <a:latin typeface="Arial"/>
              </a:rPr>
              <a:t> is the execution time on one processor and T</a:t>
            </a:r>
            <a:r>
              <a:rPr lang="zh-TW" sz="1900" baseline="-25000">
                <a:latin typeface="Arial"/>
              </a:rPr>
              <a:t>p</a:t>
            </a:r>
            <a:r>
              <a:rPr lang="zh-TW" sz="1900">
                <a:latin typeface="Arial"/>
              </a:rPr>
              <a:t> is the execution time on P processors. </a:t>
            </a:r>
            <a:endParaRPr/>
          </a:p>
          <a:p>
            <a:pPr lvl="1">
              <a:lnSpc>
                <a:spcPct val="90000"/>
              </a:lnSpc>
              <a:buFont typeface="Arial"/>
              <a:buChar char="–"/>
            </a:pPr>
            <a:r>
              <a:rPr lang="zh-TW" sz="1900">
                <a:latin typeface="Arial"/>
              </a:rPr>
              <a:t>Relative speedup is defined as T</a:t>
            </a:r>
            <a:r>
              <a:rPr lang="zh-TW" sz="1900" baseline="-25000">
                <a:latin typeface="Arial"/>
              </a:rPr>
              <a:t>1</a:t>
            </a:r>
            <a:r>
              <a:rPr lang="zh-TW" sz="1900">
                <a:latin typeface="Arial"/>
              </a:rPr>
              <a:t> / T</a:t>
            </a:r>
            <a:r>
              <a:rPr lang="zh-TW" sz="1900" baseline="-25000">
                <a:latin typeface="Arial"/>
              </a:rPr>
              <a:t>p</a:t>
            </a:r>
            <a:r>
              <a:rPr lang="zh-TW" sz="1900">
                <a:latin typeface="Arial"/>
              </a:rPr>
              <a:t>. </a:t>
            </a:r>
            <a:endParaRPr/>
          </a:p>
          <a:p>
            <a:pPr>
              <a:lnSpc>
                <a:spcPct val="90000"/>
              </a:lnSpc>
              <a:buFont typeface="Arial"/>
              <a:buChar char="•"/>
            </a:pPr>
            <a:r>
              <a:rPr lang="zh-TW" sz="2100">
                <a:latin typeface="Arial"/>
              </a:rPr>
              <a:t>Often an algorithm-independent definition of efficiency and speedup is needed for comparison purposes. </a:t>
            </a:r>
            <a:endParaRPr/>
          </a:p>
          <a:p>
            <a:pPr>
              <a:lnSpc>
                <a:spcPct val="90000"/>
              </a:lnSpc>
              <a:buFont typeface="Arial"/>
              <a:buChar char="•"/>
            </a:pPr>
            <a:r>
              <a:rPr lang="zh-TW" sz="2100">
                <a:latin typeface="Arial"/>
              </a:rPr>
              <a:t>These measures are called </a:t>
            </a:r>
            <a:r>
              <a:rPr b="1" lang="zh-TW" sz="2100">
                <a:latin typeface="Arial"/>
              </a:rPr>
              <a:t>absolute efficiency</a:t>
            </a:r>
            <a:r>
              <a:rPr lang="zh-TW" sz="2100">
                <a:latin typeface="Arial"/>
              </a:rPr>
              <a:t> and </a:t>
            </a:r>
            <a:r>
              <a:rPr b="1" lang="zh-TW" sz="2100">
                <a:latin typeface="Arial"/>
              </a:rPr>
              <a:t>absolute speedup</a:t>
            </a:r>
            <a:r>
              <a:rPr lang="zh-TW" sz="2100">
                <a:latin typeface="Arial"/>
              </a:rPr>
              <a:t> and they can be defined by making T</a:t>
            </a:r>
            <a:r>
              <a:rPr lang="zh-TW" sz="2100" baseline="-25000">
                <a:latin typeface="Arial"/>
              </a:rPr>
              <a:t>1</a:t>
            </a:r>
            <a:r>
              <a:rPr lang="zh-TW" sz="2100">
                <a:latin typeface="Arial"/>
              </a:rPr>
              <a:t> the execution time on one processor of the fastest sequential algorithm. </a:t>
            </a:r>
            <a:endParaRPr/>
          </a:p>
          <a:p>
            <a:pPr>
              <a:lnSpc>
                <a:spcPct val="90000"/>
              </a:lnSpc>
              <a:buFont typeface="Arial"/>
              <a:buChar char="•"/>
            </a:pPr>
            <a:r>
              <a:rPr lang="zh-TW" sz="2100">
                <a:latin typeface="Arial"/>
              </a:rPr>
              <a:t>When the terms efficiency and speedup are used without qualifiers, they usually refer to absolute efficiency and absolute speedup, respectively. </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7" name="TextShape 1"/>
          <p:cNvSpPr txBox="1"/>
          <p:nvPr/>
        </p:nvSpPr>
        <p:spPr>
          <a:xfrm>
            <a:off x="1441080" y="68040"/>
            <a:ext cx="7551720" cy="826920"/>
          </a:xfrm>
          <a:prstGeom prst="rect">
            <a:avLst/>
          </a:prstGeom>
          <a:noFill/>
          <a:ln>
            <a:noFill/>
          </a:ln>
        </p:spPr>
        <p:txBody>
          <a:bodyPr anchor="ctr"/>
          <a:p>
            <a:pPr/>
            <a:r>
              <a:rPr b="1" lang="en-GB" sz="3600">
                <a:latin typeface="Arial"/>
              </a:rPr>
              <a:t>Performance Metrics</a:t>
            </a:r>
            <a:endParaRPr/>
          </a:p>
        </p:txBody>
      </p:sp>
      <p:sp>
        <p:nvSpPr>
          <p:cNvPr id="98" name="TextShape 2"/>
          <p:cNvSpPr txBox="1"/>
          <p:nvPr/>
        </p:nvSpPr>
        <p:spPr>
          <a:xfrm>
            <a:off x="274680" y="1376280"/>
            <a:ext cx="8648640" cy="4719600"/>
          </a:xfrm>
          <a:prstGeom prst="rect">
            <a:avLst/>
          </a:prstGeom>
          <a:noFill/>
          <a:ln>
            <a:noFill/>
          </a:ln>
        </p:spPr>
        <p:txBody>
          <a:bodyPr/>
          <a:p>
            <a:pPr>
              <a:buFont typeface="Arial"/>
              <a:buChar char="•"/>
            </a:pPr>
            <a:r>
              <a:rPr lang="en-GB" sz="2900">
                <a:latin typeface="Arial"/>
              </a:rPr>
              <a:t>Note that it is possible for efficiencies to be greater than 1 and speedups to be greater than P. </a:t>
            </a:r>
            <a:endParaRPr/>
          </a:p>
          <a:p>
            <a:pPr>
              <a:buFont typeface="Arial"/>
              <a:buChar char="•"/>
            </a:pPr>
            <a:r>
              <a:rPr lang="en-GB" sz="2900">
                <a:latin typeface="Arial"/>
              </a:rPr>
              <a:t>For example, if your problem size is such that your arrays do not fit in memory and/or cache in the serial code, but do fit in memory and/or cache when run on multiple processors, then you can have an additional speedup because your program is now working with fast memory. </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9" name="TextShape 1"/>
          <p:cNvSpPr txBox="1"/>
          <p:nvPr/>
        </p:nvSpPr>
        <p:spPr>
          <a:xfrm>
            <a:off x="1441080" y="68040"/>
            <a:ext cx="7551720" cy="826920"/>
          </a:xfrm>
          <a:prstGeom prst="rect">
            <a:avLst/>
          </a:prstGeom>
          <a:noFill/>
          <a:ln>
            <a:noFill/>
          </a:ln>
        </p:spPr>
        <p:txBody>
          <a:bodyPr anchor="ctr"/>
          <a:p>
            <a:pPr/>
            <a:r>
              <a:rPr b="1" lang="en-GB" sz="3600">
                <a:latin typeface="Arial"/>
              </a:rPr>
              <a:t>Simple Models </a:t>
            </a:r>
            <a:endParaRPr/>
          </a:p>
        </p:txBody>
      </p:sp>
      <p:sp>
        <p:nvSpPr>
          <p:cNvPr id="100" name="TextShape 2"/>
          <p:cNvSpPr txBox="1"/>
          <p:nvPr/>
        </p:nvSpPr>
        <p:spPr>
          <a:xfrm>
            <a:off x="274680" y="1376280"/>
            <a:ext cx="8648640" cy="4719600"/>
          </a:xfrm>
          <a:prstGeom prst="rect">
            <a:avLst/>
          </a:prstGeom>
          <a:noFill/>
          <a:ln>
            <a:noFill/>
          </a:ln>
        </p:spPr>
        <p:txBody>
          <a:bodyPr/>
          <a:p>
            <a:pPr>
              <a:buFont typeface="Arial"/>
              <a:buChar char="•"/>
            </a:pPr>
            <a:r>
              <a:rPr lang="en-GB" sz="2500">
                <a:latin typeface="Arial"/>
              </a:rPr>
              <a:t>The following simple models can be used to roughly estimate a parallel program's performance: </a:t>
            </a:r>
            <a:endParaRPr/>
          </a:p>
          <a:p>
            <a:pPr>
              <a:buFont typeface="Arial"/>
              <a:buChar char="•"/>
            </a:pPr>
            <a:r>
              <a:rPr b="1" lang="en-GB" sz="2500">
                <a:latin typeface="Arial"/>
              </a:rPr>
              <a:t>Amdahl's Law</a:t>
            </a:r>
            <a:endParaRPr/>
          </a:p>
          <a:p>
            <a:pPr lvl="1">
              <a:buFont typeface="Arial"/>
              <a:buChar char="–"/>
            </a:pPr>
            <a:r>
              <a:rPr lang="en-GB" sz="2100">
                <a:latin typeface="Arial"/>
              </a:rPr>
              <a:t>Stated simply, Amdahl's Law is: </a:t>
            </a:r>
            <a:r>
              <a:rPr i="1" lang="en-GB" sz="2100">
                <a:latin typeface="Arial"/>
              </a:rPr>
              <a:t>if the sequential component of an algorithm accounts for 1/s of the program's execution time, then the maximum possible speedup that can be achieved on a parallel computer is s.</a:t>
            </a:r>
            <a:r>
              <a:rPr lang="en-GB" sz="2100">
                <a:latin typeface="Arial"/>
              </a:rPr>
              <a:t> </a:t>
            </a:r>
            <a:endParaRPr/>
          </a:p>
          <a:p>
            <a:pPr lvl="1">
              <a:buFont typeface="Arial"/>
              <a:buChar char="–"/>
            </a:pPr>
            <a:r>
              <a:rPr lang="en-GB" sz="2100">
                <a:latin typeface="Arial"/>
              </a:rPr>
              <a:t>For example, if the sequential component is 10 percent, then the maximum speedup that can be achieved is 10. Amdahl's Law is not usually relevant for estimating a program's performance because it does not take into account a programmer's ability to overlap computation and communication tasks in an efficient manner. </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1" name="TextShape 1"/>
          <p:cNvSpPr txBox="1"/>
          <p:nvPr/>
        </p:nvSpPr>
        <p:spPr>
          <a:xfrm>
            <a:off x="1441080" y="68040"/>
            <a:ext cx="7551720" cy="826920"/>
          </a:xfrm>
          <a:prstGeom prst="rect">
            <a:avLst/>
          </a:prstGeom>
          <a:noFill/>
          <a:ln>
            <a:noFill/>
          </a:ln>
        </p:spPr>
        <p:txBody>
          <a:bodyPr anchor="ctr"/>
          <a:p>
            <a:pPr/>
            <a:r>
              <a:rPr b="1" lang="en-GB" sz="3600">
                <a:latin typeface="Arial"/>
              </a:rPr>
              <a:t>Simple Models</a:t>
            </a:r>
            <a:endParaRPr/>
          </a:p>
        </p:txBody>
      </p:sp>
      <p:sp>
        <p:nvSpPr>
          <p:cNvPr id="102" name="TextShape 2"/>
          <p:cNvSpPr txBox="1"/>
          <p:nvPr/>
        </p:nvSpPr>
        <p:spPr>
          <a:xfrm>
            <a:off x="274680" y="1376280"/>
            <a:ext cx="8648640" cy="4719600"/>
          </a:xfrm>
          <a:prstGeom prst="rect">
            <a:avLst/>
          </a:prstGeom>
          <a:noFill/>
          <a:ln>
            <a:noFill/>
          </a:ln>
        </p:spPr>
        <p:txBody>
          <a:bodyPr/>
          <a:p>
            <a:pPr>
              <a:buFont typeface="Arial"/>
              <a:buChar char="•"/>
            </a:pPr>
            <a:r>
              <a:rPr b="1" lang="en-GB" sz="2900">
                <a:latin typeface="Arial"/>
              </a:rPr>
              <a:t>Extrapolation from observation</a:t>
            </a:r>
            <a:endParaRPr/>
          </a:p>
          <a:p>
            <a:pPr lvl="1">
              <a:buFont typeface="Arial"/>
              <a:buChar char="–"/>
            </a:pPr>
            <a:r>
              <a:rPr lang="en-GB" sz="2500">
                <a:latin typeface="Arial"/>
              </a:rPr>
              <a:t>This model presents a single number as evidence of enhanced performance. </a:t>
            </a:r>
            <a:endParaRPr/>
          </a:p>
          <a:p>
            <a:pPr lvl="1">
              <a:buFont typeface="Arial"/>
              <a:buChar char="–"/>
            </a:pPr>
            <a:r>
              <a:rPr lang="en-GB" sz="2500">
                <a:latin typeface="Arial"/>
              </a:rPr>
              <a:t>Consider the following example: </a:t>
            </a:r>
            <a:r>
              <a:rPr i="1" lang="en-GB" sz="2500">
                <a:latin typeface="Arial"/>
              </a:rPr>
              <a:t>An algorithm is implemented on parallel computer X and achieves a speedup of 10.8 on 12 processors with problem size N = 100.</a:t>
            </a:r>
            <a:r>
              <a:rPr lang="en-GB" sz="2500">
                <a:latin typeface="Arial"/>
              </a:rPr>
              <a:t> </a:t>
            </a:r>
            <a:endParaRPr/>
          </a:p>
          <a:p>
            <a:pPr lvl="1">
              <a:buFont typeface="Arial"/>
              <a:buChar char="–"/>
            </a:pPr>
            <a:r>
              <a:rPr lang="en-GB" sz="2500">
                <a:latin typeface="Arial"/>
              </a:rPr>
              <a:t>However, a single performance measure serves only to determine performance in a narrow region of the parameter space and may not give a correct picture of an algorithm's overall performance. </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2782</TotalTime>
  <Application>LibreOffice/4.4.6.3$Linux_X86_64 LibreOffice_project/40m0$Build-3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2004-10-06T04:37:51Z</dcterms:created>
  <dc:creator>Project Assistant</dc:creator>
  <dc:language>en-GB</dc:language>
  <cp:lastModifiedBy>Project Assistant</cp:lastModifiedBy>
  <dcterms:modified xsi:type="dcterms:W3CDTF">2005-05-19T02:04:01Z</dcterms:modified>
  <cp:revision>60</cp:revision>
  <dc:title>MPI Program Performance </dc:title>
</cp:coreProperties>
</file>